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Montserrat"/>
      <p:regular r:id="rId34"/>
      <p:bold r:id="rId35"/>
      <p:italic r:id="rId36"/>
      <p:boldItalic r:id="rId37"/>
    </p:embeddedFont>
    <p:embeddedFont>
      <p:font typeface="Lato"/>
      <p:regular r:id="rId38"/>
      <p:bold r:id="rId39"/>
      <p:italic r:id="rId40"/>
      <p:boldItalic r:id="rId41"/>
    </p:embeddedFont>
    <p:embeddedFont>
      <p:font typeface="Averag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3" roundtripDataSignature="AMtx7mjHGfjA56NYrz39dxOkXmn/rcIG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Average-regular.fntdata"/><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3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30"/>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30"/>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30"/>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30"/>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0"/>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37" name="Shape 137"/>
        <p:cNvGrpSpPr/>
        <p:nvPr/>
      </p:nvGrpSpPr>
      <p:grpSpPr>
        <a:xfrm>
          <a:off x="0" y="0"/>
          <a:ext cx="0" cy="0"/>
          <a:chOff x="0" y="0"/>
          <a:chExt cx="0" cy="0"/>
        </a:xfrm>
      </p:grpSpPr>
      <p:sp>
        <p:nvSpPr>
          <p:cNvPr id="138" name="Google Shape;138;p39"/>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9" name="Google Shape;139;p39"/>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9"/>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141" name="Google Shape;141;p3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 name="Google Shape;145;p39"/>
          <p:cNvGrpSpPr/>
          <p:nvPr/>
        </p:nvGrpSpPr>
        <p:grpSpPr>
          <a:xfrm>
            <a:off x="0" y="381001"/>
            <a:ext cx="1037850" cy="1016288"/>
            <a:chOff x="0" y="381001"/>
            <a:chExt cx="1037850" cy="1016288"/>
          </a:xfrm>
        </p:grpSpPr>
        <p:sp>
          <p:nvSpPr>
            <p:cNvPr id="146" name="Google Shape;146;p3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39"/>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49" name="Google Shape;14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50" name="Shape 150"/>
        <p:cNvGrpSpPr/>
        <p:nvPr/>
      </p:nvGrpSpPr>
      <p:grpSpPr>
        <a:xfrm>
          <a:off x="0" y="0"/>
          <a:ext cx="0" cy="0"/>
          <a:chOff x="0" y="0"/>
          <a:chExt cx="0" cy="0"/>
        </a:xfrm>
      </p:grpSpPr>
      <p:sp>
        <p:nvSpPr>
          <p:cNvPr id="151" name="Google Shape;151;p40"/>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52" name="Google Shape;152;p40"/>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0">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0">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0">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 name="Google Shape;157;p40"/>
          <p:cNvGrpSpPr/>
          <p:nvPr/>
        </p:nvGrpSpPr>
        <p:grpSpPr>
          <a:xfrm>
            <a:off x="0" y="381001"/>
            <a:ext cx="1037850" cy="1016288"/>
            <a:chOff x="0" y="381001"/>
            <a:chExt cx="1037850" cy="1016288"/>
          </a:xfrm>
        </p:grpSpPr>
        <p:sp>
          <p:nvSpPr>
            <p:cNvPr id="158" name="Google Shape;158;p4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 name="Google Shape;160;p40"/>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61" name="Google Shape;16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62" name="Google Shape;162;p40"/>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3" name="Shape 163"/>
        <p:cNvGrpSpPr/>
        <p:nvPr/>
      </p:nvGrpSpPr>
      <p:grpSpPr>
        <a:xfrm>
          <a:off x="0" y="0"/>
          <a:ext cx="0" cy="0"/>
          <a:chOff x="0" y="0"/>
          <a:chExt cx="0" cy="0"/>
        </a:xfrm>
      </p:grpSpPr>
      <p:sp>
        <p:nvSpPr>
          <p:cNvPr id="164" name="Google Shape;164;p4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1">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1">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1">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 name="Google Shape;168;p41"/>
          <p:cNvGrpSpPr/>
          <p:nvPr/>
        </p:nvGrpSpPr>
        <p:grpSpPr>
          <a:xfrm>
            <a:off x="0" y="381001"/>
            <a:ext cx="1037850" cy="1016288"/>
            <a:chOff x="0" y="381001"/>
            <a:chExt cx="1037850" cy="1016288"/>
          </a:xfrm>
        </p:grpSpPr>
        <p:sp>
          <p:nvSpPr>
            <p:cNvPr id="169" name="Google Shape;169;p4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41"/>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2" name="Google Shape;172;p41"/>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73" name="Google Shape;173;p41"/>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74" name="Google Shape;17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 name="Shape 175"/>
        <p:cNvGrpSpPr/>
        <p:nvPr/>
      </p:nvGrpSpPr>
      <p:grpSpPr>
        <a:xfrm>
          <a:off x="0" y="0"/>
          <a:ext cx="0" cy="0"/>
          <a:chOff x="0" y="0"/>
          <a:chExt cx="0" cy="0"/>
        </a:xfrm>
      </p:grpSpPr>
      <p:grpSp>
        <p:nvGrpSpPr>
          <p:cNvPr id="176" name="Google Shape;176;p42"/>
          <p:cNvGrpSpPr/>
          <p:nvPr/>
        </p:nvGrpSpPr>
        <p:grpSpPr>
          <a:xfrm>
            <a:off x="0" y="4128572"/>
            <a:ext cx="698925" cy="684657"/>
            <a:chOff x="0" y="3785672"/>
            <a:chExt cx="698925" cy="684657"/>
          </a:xfrm>
        </p:grpSpPr>
        <p:sp>
          <p:nvSpPr>
            <p:cNvPr id="177" name="Google Shape;177;p42"/>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2"/>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42"/>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80" name="Google Shape;18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81" name="Google Shape;181;p4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2">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2">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2">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5" name="Shape 185"/>
        <p:cNvGrpSpPr/>
        <p:nvPr/>
      </p:nvGrpSpPr>
      <p:grpSpPr>
        <a:xfrm>
          <a:off x="0" y="0"/>
          <a:ext cx="0" cy="0"/>
          <a:chOff x="0" y="0"/>
          <a:chExt cx="0" cy="0"/>
        </a:xfrm>
      </p:grpSpPr>
      <p:grpSp>
        <p:nvGrpSpPr>
          <p:cNvPr id="186" name="Google Shape;186;p43"/>
          <p:cNvGrpSpPr/>
          <p:nvPr/>
        </p:nvGrpSpPr>
        <p:grpSpPr>
          <a:xfrm>
            <a:off x="4406400" y="0"/>
            <a:ext cx="4737600" cy="5143065"/>
            <a:chOff x="4406400" y="0"/>
            <a:chExt cx="4737600" cy="5143065"/>
          </a:xfrm>
        </p:grpSpPr>
        <p:sp>
          <p:nvSpPr>
            <p:cNvPr id="187" name="Google Shape;187;p4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3"/>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Google Shape;205;p43"/>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06" name="Google Shape;206;p43"/>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07" name="Google Shape;20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08" name="Google Shape;208;p4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3">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3">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3">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44"/>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214" name="Google Shape;214;p4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5" name="Google Shape;215;p44"/>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216" name="Google Shape;21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4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4">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4">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4">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 name="Google Shape;221;p44"/>
          <p:cNvGrpSpPr/>
          <p:nvPr/>
        </p:nvGrpSpPr>
        <p:grpSpPr>
          <a:xfrm>
            <a:off x="0" y="381001"/>
            <a:ext cx="1037850" cy="1016288"/>
            <a:chOff x="0" y="381001"/>
            <a:chExt cx="1037850" cy="1016288"/>
          </a:xfrm>
        </p:grpSpPr>
        <p:sp>
          <p:nvSpPr>
            <p:cNvPr id="222" name="Google Shape;222;p4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7" name="Shape 17"/>
        <p:cNvGrpSpPr/>
        <p:nvPr/>
      </p:nvGrpSpPr>
      <p:grpSpPr>
        <a:xfrm>
          <a:off x="0" y="0"/>
          <a:ext cx="0" cy="0"/>
          <a:chOff x="0" y="0"/>
          <a:chExt cx="0" cy="0"/>
        </a:xfrm>
      </p:grpSpPr>
      <p:grpSp>
        <p:nvGrpSpPr>
          <p:cNvPr id="18" name="Google Shape;18;p31"/>
          <p:cNvGrpSpPr/>
          <p:nvPr/>
        </p:nvGrpSpPr>
        <p:grpSpPr>
          <a:xfrm>
            <a:off x="4406400" y="0"/>
            <a:ext cx="4737600" cy="5143065"/>
            <a:chOff x="4406400" y="0"/>
            <a:chExt cx="4737600" cy="5143065"/>
          </a:xfrm>
        </p:grpSpPr>
        <p:sp>
          <p:nvSpPr>
            <p:cNvPr id="19" name="Google Shape;19;p31"/>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1"/>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1"/>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1"/>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1"/>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1"/>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1"/>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1"/>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1"/>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1"/>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1"/>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1"/>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1"/>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1"/>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1"/>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3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2">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2">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2">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32"/>
          <p:cNvGrpSpPr/>
          <p:nvPr/>
        </p:nvGrpSpPr>
        <p:grpSpPr>
          <a:xfrm>
            <a:off x="0" y="381001"/>
            <a:ext cx="1037850" cy="1016288"/>
            <a:chOff x="0" y="381001"/>
            <a:chExt cx="1037850" cy="1016288"/>
          </a:xfrm>
        </p:grpSpPr>
        <p:sp>
          <p:nvSpPr>
            <p:cNvPr id="45" name="Google Shape;45;p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3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3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3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3">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3">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3">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 name="Google Shape;55;p33"/>
          <p:cNvGrpSpPr/>
          <p:nvPr/>
        </p:nvGrpSpPr>
        <p:grpSpPr>
          <a:xfrm>
            <a:off x="4406400" y="0"/>
            <a:ext cx="4737600" cy="5143500"/>
            <a:chOff x="4406400" y="0"/>
            <a:chExt cx="4737600" cy="5143500"/>
          </a:xfrm>
        </p:grpSpPr>
        <p:sp>
          <p:nvSpPr>
            <p:cNvPr id="56" name="Google Shape;56;p33"/>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3"/>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3"/>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3"/>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3"/>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3"/>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3"/>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3"/>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3"/>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3"/>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3"/>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3"/>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3"/>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3"/>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3"/>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3"/>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p33"/>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 name="Google Shape;7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3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34"/>
          <p:cNvGrpSpPr/>
          <p:nvPr/>
        </p:nvGrpSpPr>
        <p:grpSpPr>
          <a:xfrm>
            <a:off x="0" y="381001"/>
            <a:ext cx="1037850" cy="1016288"/>
            <a:chOff x="0" y="381001"/>
            <a:chExt cx="1037850" cy="1016288"/>
          </a:xfrm>
        </p:grpSpPr>
        <p:sp>
          <p:nvSpPr>
            <p:cNvPr id="82" name="Google Shape;82;p3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3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5" name="Google Shape;85;p34"/>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6" name="Google Shape;86;p34"/>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3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6">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6">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6">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36"/>
          <p:cNvGrpSpPr/>
          <p:nvPr/>
        </p:nvGrpSpPr>
        <p:grpSpPr>
          <a:xfrm>
            <a:off x="0" y="381001"/>
            <a:ext cx="1037850" cy="1016288"/>
            <a:chOff x="0" y="381001"/>
            <a:chExt cx="1037850" cy="1016288"/>
          </a:xfrm>
        </p:grpSpPr>
        <p:sp>
          <p:nvSpPr>
            <p:cNvPr id="96" name="Google Shape;96;p3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3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9" name="Google Shape;9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 name="Shape 100"/>
        <p:cNvGrpSpPr/>
        <p:nvPr/>
      </p:nvGrpSpPr>
      <p:grpSpPr>
        <a:xfrm>
          <a:off x="0" y="0"/>
          <a:ext cx="0" cy="0"/>
          <a:chOff x="0" y="0"/>
          <a:chExt cx="0" cy="0"/>
        </a:xfrm>
      </p:grpSpPr>
      <p:sp>
        <p:nvSpPr>
          <p:cNvPr id="101" name="Google Shape;101;p3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7">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7">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7">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37"/>
          <p:cNvGrpSpPr/>
          <p:nvPr/>
        </p:nvGrpSpPr>
        <p:grpSpPr>
          <a:xfrm>
            <a:off x="0" y="381001"/>
            <a:ext cx="1037850" cy="1016288"/>
            <a:chOff x="0" y="381001"/>
            <a:chExt cx="1037850" cy="1016288"/>
          </a:xfrm>
        </p:grpSpPr>
        <p:sp>
          <p:nvSpPr>
            <p:cNvPr id="106" name="Google Shape;106;p3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37"/>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9" name="Google Shape;109;p37"/>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grpSp>
        <p:nvGrpSpPr>
          <p:cNvPr id="112" name="Google Shape;112;p38"/>
          <p:cNvGrpSpPr/>
          <p:nvPr/>
        </p:nvGrpSpPr>
        <p:grpSpPr>
          <a:xfrm>
            <a:off x="4406400" y="0"/>
            <a:ext cx="4737600" cy="5143065"/>
            <a:chOff x="4406400" y="0"/>
            <a:chExt cx="4737600" cy="5143065"/>
          </a:xfrm>
        </p:grpSpPr>
        <p:sp>
          <p:nvSpPr>
            <p:cNvPr id="113" name="Google Shape;113;p38"/>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8"/>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8"/>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8"/>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8"/>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8"/>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8"/>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8"/>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8"/>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8"/>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8"/>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8"/>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8"/>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8"/>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8"/>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8"/>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38"/>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2" name="Google Shape;13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3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8">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8">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8">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b="1" lang="en-GB"/>
              <a:t>Plagiarism</a:t>
            </a:r>
            <a:endParaRPr b="1"/>
          </a:p>
          <a:p>
            <a:pPr indent="0" lvl="0" marL="0" rtl="0" algn="l">
              <a:lnSpc>
                <a:spcPct val="100000"/>
              </a:lnSpc>
              <a:spcBef>
                <a:spcPts val="0"/>
              </a:spcBef>
              <a:spcAft>
                <a:spcPts val="0"/>
              </a:spcAft>
              <a:buSzPts val="4000"/>
              <a:buNone/>
            </a:pPr>
            <a:r>
              <a:rPr b="1" lang="en-GB"/>
              <a:t>Detector</a:t>
            </a:r>
            <a:endParaRPr b="1"/>
          </a:p>
        </p:txBody>
      </p:sp>
      <p:sp>
        <p:nvSpPr>
          <p:cNvPr id="229" name="Google Shape;229;p1"/>
          <p:cNvSpPr txBox="1"/>
          <p:nvPr>
            <p:ph idx="1" type="subTitle"/>
          </p:nvPr>
        </p:nvSpPr>
        <p:spPr>
          <a:xfrm>
            <a:off x="5221725" y="2877850"/>
            <a:ext cx="34707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600"/>
              <a:t>Using C language</a:t>
            </a:r>
            <a:endParaRPr sz="1600"/>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0"/>
          <p:cNvSpPr txBox="1"/>
          <p:nvPr/>
        </p:nvSpPr>
        <p:spPr>
          <a:xfrm>
            <a:off x="0" y="0"/>
            <a:ext cx="9144000" cy="52272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for (i = 0 to i &lt; total_files) 	 // initialize the structure</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45720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for (j = i + 1 to j &lt; total_files)</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array_str[count].x = i + 1;</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array_str[count].y = j + 1;</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array_str[count].percentage_plagiarism = calc_plagiarism(file_name[i], file_name[j]);</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457200" lvl="0" marL="91440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c</a:t>
            </a:r>
            <a:r>
              <a:rPr b="0" i="0" lang="en-GB" sz="1400" u="none" cap="none" strike="noStrike">
                <a:solidFill>
                  <a:srgbClr val="FFFFFF"/>
                </a:solidFill>
                <a:latin typeface="Lato"/>
                <a:ea typeface="Lato"/>
                <a:cs typeface="Lato"/>
                <a:sym typeface="Lato"/>
              </a:rPr>
              <a:t>ount++;</a:t>
            </a:r>
            <a:endParaRPr>
              <a:solidFill>
                <a:srgbClr val="FFFFFF"/>
              </a:solidFill>
              <a:latin typeface="Lato"/>
              <a:ea typeface="Lato"/>
              <a:cs typeface="Lato"/>
              <a:sym typeface="Lato"/>
            </a:endParaRPr>
          </a:p>
          <a:p>
            <a:pPr indent="0" lvl="0" marL="91440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r>
              <a:rPr lang="en-GB">
                <a:solidFill>
                  <a:srgbClr val="FFFFFF"/>
                </a:solidFill>
                <a:latin typeface="Lato"/>
                <a:ea typeface="Lato"/>
                <a:cs typeface="Lato"/>
                <a:sym typeface="Lato"/>
              </a:rPr>
              <a:t>}</a:t>
            </a:r>
            <a:r>
              <a:rPr b="0" i="0" lang="en-GB" sz="1400" u="none" cap="none" strike="noStrike">
                <a:solidFill>
                  <a:srgbClr val="FFFFFF"/>
                </a:solidFill>
                <a:latin typeface="Lato"/>
                <a:ea typeface="Lato"/>
                <a:cs typeface="Lato"/>
                <a:sym typeface="Lato"/>
              </a:rPr>
              <a:t>}</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45720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selectionSort(array_str, number_comparisons) i.e sort the percentage plagiarism between different files)</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2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457200" lvl="0" marL="0" marR="0" rtl="0" algn="l">
              <a:lnSpc>
                <a:spcPct val="2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initialize sum as 0</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for (i = number_comparisons - 1 to i &gt;= 0)	// display the table of results</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sum += array_str[i].percentage_plagiarism;</a:t>
            </a:r>
            <a:endParaRPr>
              <a:solidFill>
                <a:srgbClr val="FFFFFF"/>
              </a:solidFill>
              <a:latin typeface="Lato"/>
              <a:ea typeface="Lato"/>
              <a:cs typeface="Lato"/>
              <a:sym typeface="Lato"/>
            </a:endParaRPr>
          </a:p>
          <a:p>
            <a:pPr indent="45720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print(which file is compared with which file and the percentage plagiarism between the two files)</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45720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print(Average plagiarism i.e sum / number_comparisons)</a:t>
            </a:r>
            <a:endParaRPr b="0" i="0" sz="1400" u="none" cap="none" strike="noStrike">
              <a:solidFill>
                <a:srgbClr val="FFFFFF"/>
              </a:solidFill>
              <a:latin typeface="Lato"/>
              <a:ea typeface="Lato"/>
              <a:cs typeface="Lato"/>
              <a:sym typeface="Lato"/>
            </a:endParaRPr>
          </a:p>
          <a:p>
            <a:pPr indent="45720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free the pointers declared i.e release the used space</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a:t>
            </a:r>
            <a:endParaRPr b="0" i="0" sz="1400" u="none" cap="none" strike="noStrike">
              <a:solidFill>
                <a:srgbClr val="FFFFFF"/>
              </a:solidFill>
              <a:latin typeface="Lato"/>
              <a:ea typeface="Lato"/>
              <a:cs typeface="Lato"/>
              <a:sym typeface="Lato"/>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1"/>
          <p:cNvSpPr txBox="1"/>
          <p:nvPr/>
        </p:nvSpPr>
        <p:spPr>
          <a:xfrm>
            <a:off x="9075" y="411850"/>
            <a:ext cx="9144000" cy="4925400"/>
          </a:xfrm>
          <a:prstGeom prst="rect">
            <a:avLst/>
          </a:prstGeom>
          <a:noFill/>
          <a:ln>
            <a:noFill/>
          </a:ln>
        </p:spPr>
        <p:txBody>
          <a:bodyPr anchorCtr="0" anchor="t" bIns="91425" lIns="91425" spcFirstLastPara="1" rIns="91425" wrap="square" tIns="91425">
            <a:spAutoFit/>
          </a:bodyPr>
          <a:lstStyle/>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modify_file_1(file_name)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45720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create a temporary file "temp.c"</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45720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open the file_name and temporary file in read and write mode respectively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initialize count as 0</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45720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while (extract lines of file_name one by one till it not end)              // considering max length of the line as 1000</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457200" lvl="0" marL="45720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for (i = 0 to i &lt; strlen(line) )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457200" lvl="0" marL="91440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if line[i] = '#', then break the loop i.e remove Header Files and #define directive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if /* type comment has started, then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count = 1;</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i += 2;</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457200" lvl="0" marL="91440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check and print if there is '\n' in between /* */ type comment</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if */ type comment has ended</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count = 0;</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i += 2;</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457200" lvl="0" marL="91440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if (count = 0), then remove spaces, '\t', and print other characters outside comments in temporary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137160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file</a:t>
            </a:r>
            <a:endParaRPr b="0" i="0" sz="1400" u="none" cap="none" strike="noStrike">
              <a:solidFill>
                <a:srgbClr val="FFFFFF"/>
              </a:solidFill>
              <a:latin typeface="Lato"/>
              <a:ea typeface="Lato"/>
              <a:cs typeface="Lato"/>
              <a:sym typeface="Lato"/>
            </a:endParaRPr>
          </a:p>
          <a:p>
            <a:pPr indent="457200" lvl="0" marL="137160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p:txBody>
      </p:sp>
      <p:sp>
        <p:nvSpPr>
          <p:cNvPr id="315" name="Google Shape;315;p11"/>
          <p:cNvSpPr txBox="1"/>
          <p:nvPr/>
        </p:nvSpPr>
        <p:spPr>
          <a:xfrm>
            <a:off x="3339750" y="0"/>
            <a:ext cx="2464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FFFFFF"/>
                </a:solidFill>
                <a:latin typeface="Lato"/>
                <a:ea typeface="Lato"/>
                <a:cs typeface="Lato"/>
                <a:sym typeface="Lato"/>
              </a:rPr>
              <a:t>modify_file_1 function</a:t>
            </a:r>
            <a:endParaRPr b="1" i="0" sz="1800" u="none" cap="none" strike="noStrike">
              <a:solidFill>
                <a:srgbClr val="FFFFFF"/>
              </a:solidFill>
              <a:latin typeface="Lato"/>
              <a:ea typeface="Lato"/>
              <a:cs typeface="Lato"/>
              <a:sym typeface="Lato"/>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2"/>
          <p:cNvSpPr txBox="1"/>
          <p:nvPr/>
        </p:nvSpPr>
        <p:spPr>
          <a:xfrm>
            <a:off x="75" y="486150"/>
            <a:ext cx="9144000" cy="4171200"/>
          </a:xfrm>
          <a:prstGeom prst="rect">
            <a:avLst/>
          </a:prstGeom>
          <a:noFill/>
          <a:ln>
            <a:noFill/>
          </a:ln>
        </p:spPr>
        <p:txBody>
          <a:bodyPr anchorCtr="0" anchor="t" bIns="91425" lIns="91425" spcFirstLastPara="1" rIns="91425" wrap="square" tIns="91425">
            <a:spAutoFit/>
          </a:bodyPr>
          <a:lstStyle/>
          <a:p>
            <a:pPr indent="457200" lvl="0" marL="91440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457200" lvl="0" marL="914400" marR="0" rtl="0" algn="l">
              <a:lnSpc>
                <a:spcPct val="50000"/>
              </a:lnSpc>
              <a:spcBef>
                <a:spcPts val="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if // type comment has started</a:t>
            </a:r>
            <a:endParaRPr b="0" i="0" sz="1400" u="none" cap="none" strike="noStrike">
              <a:solidFill>
                <a:schemeClr val="lt1"/>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  </a:t>
            </a:r>
            <a:endParaRPr b="0" i="0" sz="1400" u="none" cap="none" strike="noStrike">
              <a:solidFill>
                <a:schemeClr val="lt1"/>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			{</a:t>
            </a:r>
            <a:endParaRPr b="0" i="0" sz="1400" u="none" cap="none" strike="noStrike">
              <a:solidFill>
                <a:schemeClr val="lt1"/>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chemeClr val="lt1"/>
                </a:solidFill>
                <a:latin typeface="Lato"/>
                <a:ea typeface="Lato"/>
                <a:cs typeface="Lato"/>
                <a:sym typeface="Lato"/>
              </a:rPr>
              <a:t>				j = i + 2;</a:t>
            </a:r>
            <a:endParaRPr b="0" i="0" sz="1400" u="none" cap="none" strike="noStrike">
              <a:solidFill>
                <a:schemeClr val="lt1"/>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457200" lvl="0" marL="137160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while (j &lt; strlen(line))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457200" lvl="0" marL="182880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check and print if there is '\n' is in between // type comment</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457200" lvl="0" marL="182880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j++;</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break;</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45720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a:t>
            </a:r>
            <a:endParaRPr b="0" i="0" sz="1400" u="none" cap="none" strike="noStrike">
              <a:solidFill>
                <a:srgbClr val="FFFFFF"/>
              </a:solidFill>
              <a:latin typeface="Lato"/>
              <a:ea typeface="Lato"/>
              <a:cs typeface="Lato"/>
              <a:sym typeface="Lato"/>
            </a:endParaRPr>
          </a:p>
          <a:p>
            <a:pPr indent="45720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close the file_name and temporary file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remove original file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rename modified file with the name of original file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13"/>
          <p:cNvPicPr preferRelativeResize="0"/>
          <p:nvPr/>
        </p:nvPicPr>
        <p:blipFill rotWithShape="1">
          <a:blip r:embed="rId3">
            <a:alphaModFix/>
          </a:blip>
          <a:srcRect b="0" l="0" r="0" t="0"/>
          <a:stretch/>
        </p:blipFill>
        <p:spPr>
          <a:xfrm>
            <a:off x="1342750" y="669853"/>
            <a:ext cx="2578725" cy="4348150"/>
          </a:xfrm>
          <a:prstGeom prst="rect">
            <a:avLst/>
          </a:prstGeom>
          <a:noFill/>
          <a:ln cap="flat" cmpd="sng" w="28575">
            <a:solidFill>
              <a:srgbClr val="FFFF00"/>
            </a:solidFill>
            <a:prstDash val="solid"/>
            <a:round/>
            <a:headEnd len="sm" w="sm" type="none"/>
            <a:tailEnd len="sm" w="sm" type="none"/>
          </a:ln>
        </p:spPr>
      </p:pic>
      <p:pic>
        <p:nvPicPr>
          <p:cNvPr id="326" name="Google Shape;326;p13"/>
          <p:cNvPicPr preferRelativeResize="0"/>
          <p:nvPr/>
        </p:nvPicPr>
        <p:blipFill rotWithShape="1">
          <a:blip r:embed="rId4">
            <a:alphaModFix/>
          </a:blip>
          <a:srcRect b="0" l="0" r="0" t="0"/>
          <a:stretch/>
        </p:blipFill>
        <p:spPr>
          <a:xfrm>
            <a:off x="5469408" y="642950"/>
            <a:ext cx="2781093" cy="4348150"/>
          </a:xfrm>
          <a:prstGeom prst="rect">
            <a:avLst/>
          </a:prstGeom>
          <a:noFill/>
          <a:ln cap="flat" cmpd="sng" w="28575">
            <a:solidFill>
              <a:srgbClr val="00FFFF"/>
            </a:solidFill>
            <a:prstDash val="solid"/>
            <a:round/>
            <a:headEnd len="sm" w="sm" type="none"/>
            <a:tailEnd len="sm" w="sm" type="none"/>
          </a:ln>
        </p:spPr>
      </p:pic>
      <p:cxnSp>
        <p:nvCxnSpPr>
          <p:cNvPr id="327" name="Google Shape;327;p13"/>
          <p:cNvCxnSpPr/>
          <p:nvPr/>
        </p:nvCxnSpPr>
        <p:spPr>
          <a:xfrm>
            <a:off x="4187250" y="2305400"/>
            <a:ext cx="936900" cy="0"/>
          </a:xfrm>
          <a:prstGeom prst="straightConnector1">
            <a:avLst/>
          </a:prstGeom>
          <a:noFill/>
          <a:ln cap="flat" cmpd="sng" w="76200">
            <a:solidFill>
              <a:srgbClr val="00FF00"/>
            </a:solidFill>
            <a:prstDash val="solid"/>
            <a:round/>
            <a:headEnd len="sm" w="sm" type="none"/>
            <a:tailEnd len="med" w="med" type="stealth"/>
          </a:ln>
        </p:spPr>
      </p:cxnSp>
      <p:sp>
        <p:nvSpPr>
          <p:cNvPr id="328" name="Google Shape;328;p13"/>
          <p:cNvSpPr txBox="1"/>
          <p:nvPr/>
        </p:nvSpPr>
        <p:spPr>
          <a:xfrm>
            <a:off x="1785899" y="0"/>
            <a:ext cx="5919265" cy="12926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FFFFFF"/>
                </a:solidFill>
                <a:latin typeface="Lato"/>
                <a:ea typeface="Lato"/>
                <a:cs typeface="Lato"/>
                <a:sym typeface="Lato"/>
              </a:rPr>
              <a:t>Implementation of modify_file_1 function on Test File</a:t>
            </a:r>
            <a:endParaRPr b="1" i="0" sz="1800" u="none" cap="none" strike="noStrike">
              <a:solidFill>
                <a:srgbClr val="FFFFFF"/>
              </a:solidFill>
              <a:latin typeface="Lato"/>
              <a:ea typeface="Lato"/>
              <a:cs typeface="Lato"/>
              <a:sym typeface="Lato"/>
            </a:endParaRPr>
          </a:p>
          <a:p>
            <a:pPr indent="457200" lvl="0" marL="1828800" marR="0" rtl="0" algn="l">
              <a:lnSpc>
                <a:spcPct val="100000"/>
              </a:lnSpc>
              <a:spcBef>
                <a:spcPts val="0"/>
              </a:spcBef>
              <a:spcAft>
                <a:spcPts val="0"/>
              </a:spcAft>
              <a:buClr>
                <a:srgbClr val="000000"/>
              </a:buClr>
              <a:buSzPts val="1800"/>
              <a:buFont typeface="Arial"/>
              <a:buNone/>
            </a:pPr>
            <a:r>
              <a:t/>
            </a:r>
            <a:endParaRPr b="1" i="0" sz="1800" u="sng" cap="none" strike="noStrike">
              <a:solidFill>
                <a:srgbClr val="FFFFFF"/>
              </a:solidFill>
              <a:latin typeface="Lato"/>
              <a:ea typeface="Lato"/>
              <a:cs typeface="Lato"/>
              <a:sym typeface="Lato"/>
            </a:endParaRPr>
          </a:p>
          <a:p>
            <a:pPr indent="457200" lvl="0" marL="1828800" marR="0" rtl="0" algn="l">
              <a:lnSpc>
                <a:spcPct val="100000"/>
              </a:lnSpc>
              <a:spcBef>
                <a:spcPts val="0"/>
              </a:spcBef>
              <a:spcAft>
                <a:spcPts val="0"/>
              </a:spcAft>
              <a:buClr>
                <a:srgbClr val="000000"/>
              </a:buClr>
              <a:buSzPts val="1800"/>
              <a:buFont typeface="Arial"/>
              <a:buNone/>
            </a:pPr>
            <a:r>
              <a:t/>
            </a:r>
            <a:endParaRPr b="1" i="0" sz="1800" u="sng" cap="none" strike="noStrike">
              <a:solidFill>
                <a:srgbClr val="FFFFFF"/>
              </a:solidFill>
              <a:latin typeface="Lato"/>
              <a:ea typeface="Lato"/>
              <a:cs typeface="Lato"/>
              <a:sym typeface="Lato"/>
            </a:endParaRPr>
          </a:p>
          <a:p>
            <a:pPr indent="0" lvl="0" marL="1828800" marR="0" rtl="0" algn="l">
              <a:lnSpc>
                <a:spcPct val="100000"/>
              </a:lnSpc>
              <a:spcBef>
                <a:spcPts val="0"/>
              </a:spcBef>
              <a:spcAft>
                <a:spcPts val="0"/>
              </a:spcAft>
              <a:buClr>
                <a:srgbClr val="000000"/>
              </a:buClr>
              <a:buSzPts val="1800"/>
              <a:buFont typeface="Arial"/>
              <a:buNone/>
            </a:pPr>
            <a:r>
              <a:rPr b="1" i="0" lang="en-GB" sz="1800" u="none" cap="none" strike="noStrike">
                <a:solidFill>
                  <a:srgbClr val="FFFFFF"/>
                </a:solidFill>
                <a:latin typeface="Lato"/>
                <a:ea typeface="Lato"/>
                <a:cs typeface="Lato"/>
                <a:sym typeface="Lato"/>
              </a:rPr>
              <a:t>      </a:t>
            </a:r>
            <a:r>
              <a:rPr b="1" i="0" lang="en-GB" sz="1800" u="sng" cap="none" strike="noStrike">
                <a:solidFill>
                  <a:srgbClr val="FFFFFF"/>
                </a:solidFill>
                <a:latin typeface="Lato"/>
                <a:ea typeface="Lato"/>
                <a:cs typeface="Lato"/>
                <a:sym typeface="Lato"/>
              </a:rPr>
              <a:t>Original file</a:t>
            </a:r>
            <a:endParaRPr b="1" i="0" sz="1800" u="sng" cap="none" strike="noStrike">
              <a:solidFill>
                <a:srgbClr val="FFFFFF"/>
              </a:solidFill>
              <a:latin typeface="Lato"/>
              <a:ea typeface="Lato"/>
              <a:cs typeface="Lato"/>
              <a:sym typeface="Lato"/>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14"/>
          <p:cNvPicPr preferRelativeResize="0"/>
          <p:nvPr/>
        </p:nvPicPr>
        <p:blipFill rotWithShape="1">
          <a:blip r:embed="rId3">
            <a:alphaModFix/>
          </a:blip>
          <a:srcRect b="0" l="0" r="0" t="0"/>
          <a:stretch/>
        </p:blipFill>
        <p:spPr>
          <a:xfrm>
            <a:off x="875050" y="486800"/>
            <a:ext cx="2200925" cy="4559399"/>
          </a:xfrm>
          <a:prstGeom prst="rect">
            <a:avLst/>
          </a:prstGeom>
          <a:noFill/>
          <a:ln cap="flat" cmpd="sng" w="38100">
            <a:solidFill>
              <a:srgbClr val="FFFF00"/>
            </a:solidFill>
            <a:prstDash val="solid"/>
            <a:round/>
            <a:headEnd len="sm" w="sm" type="none"/>
            <a:tailEnd len="sm" w="sm" type="none"/>
          </a:ln>
        </p:spPr>
      </p:pic>
      <p:pic>
        <p:nvPicPr>
          <p:cNvPr id="334" name="Google Shape;334;p14"/>
          <p:cNvPicPr preferRelativeResize="0"/>
          <p:nvPr/>
        </p:nvPicPr>
        <p:blipFill rotWithShape="1">
          <a:blip r:embed="rId4">
            <a:alphaModFix/>
          </a:blip>
          <a:srcRect b="0" l="0" r="0" t="0"/>
          <a:stretch/>
        </p:blipFill>
        <p:spPr>
          <a:xfrm>
            <a:off x="5088647" y="486800"/>
            <a:ext cx="2417104" cy="4504300"/>
          </a:xfrm>
          <a:prstGeom prst="rect">
            <a:avLst/>
          </a:prstGeom>
          <a:noFill/>
          <a:ln cap="flat" cmpd="sng" w="28575">
            <a:solidFill>
              <a:srgbClr val="00FFFF"/>
            </a:solidFill>
            <a:prstDash val="solid"/>
            <a:round/>
            <a:headEnd len="sm" w="sm" type="none"/>
            <a:tailEnd len="sm" w="sm" type="none"/>
          </a:ln>
        </p:spPr>
      </p:pic>
      <p:cxnSp>
        <p:nvCxnSpPr>
          <p:cNvPr id="335" name="Google Shape;335;p14"/>
          <p:cNvCxnSpPr/>
          <p:nvPr/>
        </p:nvCxnSpPr>
        <p:spPr>
          <a:xfrm>
            <a:off x="3653850" y="2534000"/>
            <a:ext cx="936900" cy="0"/>
          </a:xfrm>
          <a:prstGeom prst="straightConnector1">
            <a:avLst/>
          </a:prstGeom>
          <a:noFill/>
          <a:ln cap="flat" cmpd="sng" w="76200">
            <a:solidFill>
              <a:srgbClr val="00FF00"/>
            </a:solidFill>
            <a:prstDash val="solid"/>
            <a:round/>
            <a:headEnd len="sm" w="sm" type="none"/>
            <a:tailEnd len="med" w="med" type="stealth"/>
          </a:ln>
        </p:spPr>
      </p:cxnSp>
      <p:sp>
        <p:nvSpPr>
          <p:cNvPr id="336" name="Google Shape;336;p14"/>
          <p:cNvSpPr txBox="1"/>
          <p:nvPr/>
        </p:nvSpPr>
        <p:spPr>
          <a:xfrm>
            <a:off x="2214600" y="0"/>
            <a:ext cx="47148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GB" sz="1900" u="none" cap="none" strike="noStrike">
                <a:solidFill>
                  <a:srgbClr val="FFFFFF"/>
                </a:solidFill>
                <a:latin typeface="Lato"/>
                <a:ea typeface="Lato"/>
                <a:cs typeface="Lato"/>
                <a:sym typeface="Lato"/>
              </a:rPr>
              <a:t>after implementing modify_file_1 function</a:t>
            </a:r>
            <a:endParaRPr b="1" i="0" sz="1900" u="sng" cap="none" strike="noStrike">
              <a:solidFill>
                <a:srgbClr val="FFFFFF"/>
              </a:solidFill>
              <a:latin typeface="Lato"/>
              <a:ea typeface="Lato"/>
              <a:cs typeface="Lato"/>
              <a:sym typeface="Lato"/>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5"/>
          <p:cNvSpPr txBox="1"/>
          <p:nvPr/>
        </p:nvSpPr>
        <p:spPr>
          <a:xfrm>
            <a:off x="0" y="540000"/>
            <a:ext cx="91440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modify_file_2(file_name)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initialize  count as 0</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create a temporary file "temp.c"</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open the file_name and temporary file in read and write mode respectively</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while (extract lines of file_name one by one till it not end)	// considering max length of the line as 1000</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for (i = 0 to i &lt; strlen(line)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if line[i] = '\n', then continue the loop</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print line[i] in temporary file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r>
              <a:rPr lang="en-GB">
                <a:solidFill>
                  <a:srgbClr val="FFFFFF"/>
                </a:solidFill>
                <a:latin typeface="Lato"/>
                <a:ea typeface="Lato"/>
                <a:cs typeface="Lato"/>
                <a:sym typeface="Lato"/>
              </a:rPr>
              <a:t> </a:t>
            </a:r>
            <a:r>
              <a:rPr b="0" i="0" lang="en-GB" sz="1400" u="none" cap="none" strike="noStrike">
                <a:solidFill>
                  <a:srgbClr val="FFFFFF"/>
                </a:solidFill>
                <a:latin typeface="Lato"/>
                <a:ea typeface="Lato"/>
                <a:cs typeface="Lato"/>
                <a:sym typeface="Lato"/>
              </a:rPr>
              <a:t>if line[i] = ';', then print '\n' in temporary file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close the file_name and temporary file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remove original file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rename modified file with the name of original file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a:t>
            </a:r>
            <a:endParaRPr b="0" i="0" sz="1400" u="none" cap="none" strike="noStrike">
              <a:solidFill>
                <a:srgbClr val="FFFFFF"/>
              </a:solidFill>
              <a:latin typeface="Lato"/>
              <a:ea typeface="Lato"/>
              <a:cs typeface="Lato"/>
              <a:sym typeface="Lato"/>
            </a:endParaRPr>
          </a:p>
        </p:txBody>
      </p:sp>
      <p:sp>
        <p:nvSpPr>
          <p:cNvPr id="342" name="Google Shape;342;p15"/>
          <p:cNvSpPr txBox="1"/>
          <p:nvPr/>
        </p:nvSpPr>
        <p:spPr>
          <a:xfrm>
            <a:off x="3308850" y="0"/>
            <a:ext cx="2526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Lato"/>
                <a:ea typeface="Lato"/>
                <a:cs typeface="Lato"/>
                <a:sym typeface="Lato"/>
              </a:rPr>
              <a:t>m</a:t>
            </a:r>
            <a:r>
              <a:rPr b="1" i="0" lang="en-GB" sz="1800" u="none" cap="none" strike="noStrike">
                <a:solidFill>
                  <a:srgbClr val="FFFFFF"/>
                </a:solidFill>
                <a:latin typeface="Lato"/>
                <a:ea typeface="Lato"/>
                <a:cs typeface="Lato"/>
                <a:sym typeface="Lato"/>
              </a:rPr>
              <a:t>odify_file_</a:t>
            </a:r>
            <a:r>
              <a:rPr b="1" lang="en-GB" sz="1800">
                <a:solidFill>
                  <a:srgbClr val="FFFFFF"/>
                </a:solidFill>
                <a:latin typeface="Lato"/>
                <a:ea typeface="Lato"/>
                <a:cs typeface="Lato"/>
                <a:sym typeface="Lato"/>
              </a:rPr>
              <a:t>2</a:t>
            </a:r>
            <a:r>
              <a:rPr b="1" i="0" lang="en-GB" sz="1800" u="none" cap="none" strike="noStrike">
                <a:solidFill>
                  <a:srgbClr val="FFFFFF"/>
                </a:solidFill>
                <a:latin typeface="Lato"/>
                <a:ea typeface="Lato"/>
                <a:cs typeface="Lato"/>
                <a:sym typeface="Lato"/>
              </a:rPr>
              <a:t> function</a:t>
            </a:r>
            <a:endParaRPr b="1" i="0" sz="1800" u="none" cap="none" strike="noStrike">
              <a:solidFill>
                <a:srgbClr val="FFFFFF"/>
              </a:solidFill>
              <a:latin typeface="Lato"/>
              <a:ea typeface="Lato"/>
              <a:cs typeface="Lato"/>
              <a:sym typeface="Lato"/>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16"/>
          <p:cNvPicPr preferRelativeResize="0"/>
          <p:nvPr/>
        </p:nvPicPr>
        <p:blipFill rotWithShape="1">
          <a:blip r:embed="rId3">
            <a:alphaModFix/>
          </a:blip>
          <a:srcRect b="0" l="0" r="0" t="0"/>
          <a:stretch/>
        </p:blipFill>
        <p:spPr>
          <a:xfrm>
            <a:off x="2337937" y="477000"/>
            <a:ext cx="4468125" cy="4545224"/>
          </a:xfrm>
          <a:prstGeom prst="rect">
            <a:avLst/>
          </a:prstGeom>
          <a:noFill/>
          <a:ln cap="flat" cmpd="sng" w="28575">
            <a:solidFill>
              <a:srgbClr val="FFFF00"/>
            </a:solidFill>
            <a:prstDash val="solid"/>
            <a:round/>
            <a:headEnd len="sm" w="sm" type="none"/>
            <a:tailEnd len="sm" w="sm" type="none"/>
          </a:ln>
        </p:spPr>
      </p:pic>
      <p:sp>
        <p:nvSpPr>
          <p:cNvPr id="348" name="Google Shape;348;p16"/>
          <p:cNvSpPr txBox="1"/>
          <p:nvPr/>
        </p:nvSpPr>
        <p:spPr>
          <a:xfrm>
            <a:off x="2184000" y="0"/>
            <a:ext cx="47760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GB" sz="1900" u="none" cap="none" strike="noStrike">
                <a:solidFill>
                  <a:schemeClr val="lt1"/>
                </a:solidFill>
                <a:latin typeface="Lato"/>
                <a:ea typeface="Lato"/>
                <a:cs typeface="Lato"/>
                <a:sym typeface="Lato"/>
              </a:rPr>
              <a:t>after implementing modify_file_2 function</a:t>
            </a:r>
            <a:endParaRPr b="1" i="0" sz="2500" u="sng" cap="none" strike="noStrike">
              <a:solidFill>
                <a:srgbClr val="FFFFFF"/>
              </a:solidFill>
              <a:latin typeface="Lato"/>
              <a:ea typeface="Lato"/>
              <a:cs typeface="Lato"/>
              <a:sym typeface="Lato"/>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7"/>
          <p:cNvSpPr txBox="1"/>
          <p:nvPr/>
        </p:nvSpPr>
        <p:spPr>
          <a:xfrm>
            <a:off x="0" y="0"/>
            <a:ext cx="9144000" cy="5248800"/>
          </a:xfrm>
          <a:prstGeom prst="rect">
            <a:avLst/>
          </a:prstGeom>
          <a:noFill/>
          <a:ln>
            <a:noFill/>
          </a:ln>
        </p:spPr>
        <p:txBody>
          <a:bodyPr anchorCtr="0" anchor="t" bIns="91425" lIns="91425" spcFirstLastPara="1" rIns="91425" wrap="square" tIns="91425">
            <a:spAutoFit/>
          </a:bodyPr>
          <a:lstStyle/>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calc_plagiarism(file_1, file_2)</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initializing both number of plagiarised characters and total characters as 0</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a:solidFill>
                <a:srgbClr val="FFFFFF"/>
              </a:solidFill>
              <a:latin typeface="Lato"/>
              <a:ea typeface="Lato"/>
              <a:cs typeface="Lato"/>
              <a:sym typeface="Lato"/>
            </a:endParaRPr>
          </a:p>
          <a:p>
            <a:pPr indent="45720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open both file_1 and file_2 in read mode</a:t>
            </a:r>
            <a:endParaRPr>
              <a:solidFill>
                <a:srgbClr val="FFFFFF"/>
              </a:solidFill>
              <a:latin typeface="Lato"/>
              <a:ea typeface="Lato"/>
              <a:cs typeface="Lato"/>
              <a:sym typeface="Lato"/>
            </a:endParaRPr>
          </a:p>
          <a:p>
            <a:pPr indent="457200" lvl="0" marL="0" marR="0" rtl="0" algn="l">
              <a:lnSpc>
                <a:spcPct val="50000"/>
              </a:lnSpc>
              <a:spcBef>
                <a:spcPts val="0"/>
              </a:spcBef>
              <a:spcAft>
                <a:spcPts val="0"/>
              </a:spcAft>
              <a:buClr>
                <a:srgbClr val="000000"/>
              </a:buClr>
              <a:buSzPts val="1400"/>
              <a:buFont typeface="Arial"/>
              <a:buNone/>
            </a:pPr>
            <a:r>
              <a:t/>
            </a:r>
            <a:endParaRPr>
              <a:solidFill>
                <a:srgbClr val="FFFFFF"/>
              </a:solidFill>
              <a:latin typeface="Lato"/>
              <a:ea typeface="Lato"/>
              <a:cs typeface="Lato"/>
              <a:sym typeface="Lato"/>
            </a:endParaRPr>
          </a:p>
          <a:p>
            <a:pPr indent="45720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initialize flag as 0</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while (extract lines of file_1 one by one till it not end)    // considering max length of the line as 1000</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while (extract lines of file_2 one by one till it not end)      // considering max length of the line as 1000</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i = 0;</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flag=1;</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while (if any of the lines has not ended with ';’)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457200" lvl="0" marL="137160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if (line_1[i] = line_2[i]), then plag_char++;</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i++;</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r>
              <a:rPr b="0" i="0" lang="en-GB" sz="1400" u="none" cap="none" strike="noStrike">
                <a:solidFill>
                  <a:srgbClr val="FFFFFF"/>
                </a:solidFill>
                <a:latin typeface="Lato"/>
                <a:ea typeface="Lato"/>
                <a:cs typeface="Lato"/>
                <a:sym typeface="Lato"/>
              </a:rPr>
              <a:t>c</a:t>
            </a:r>
            <a:r>
              <a:rPr b="0" i="0" lang="en-GB" sz="1400" u="none" cap="none" strike="noStrike">
                <a:solidFill>
                  <a:srgbClr val="FFFFFF"/>
                </a:solidFill>
                <a:latin typeface="Lato"/>
                <a:ea typeface="Lato"/>
                <a:cs typeface="Lato"/>
                <a:sym typeface="Lato"/>
              </a:rPr>
              <a:t>heck if line_2 hasn't ended and if, then add the number of characters left in that line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check if line_1 hasn't ended and if, then add the number of characters left in that line</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total_char += i;</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break;</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check if file_1 has more number of lines than file_2 and add the number of characters of those left lines</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457200" lvl="0" marL="45720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flag=0;</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8"/>
          <p:cNvSpPr txBox="1"/>
          <p:nvPr/>
        </p:nvSpPr>
        <p:spPr>
          <a:xfrm>
            <a:off x="150" y="0"/>
            <a:ext cx="9144000" cy="5187300"/>
          </a:xfrm>
          <a:prstGeom prst="rect">
            <a:avLst/>
          </a:prstGeom>
          <a:noFill/>
          <a:ln>
            <a:noFill/>
          </a:ln>
        </p:spPr>
        <p:txBody>
          <a:bodyPr anchorCtr="0" anchor="t" bIns="91425" lIns="91425" spcFirstLastPara="1" rIns="91425" wrap="square" tIns="91425">
            <a:spAutoFit/>
          </a:bodyPr>
          <a:lstStyle/>
          <a:p>
            <a:pPr indent="45720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checking if file_2 has more number of lines than file_1 and add the number of characters of those left lines</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plag_percent = (plag_char / total_char) * 100;</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close the file_1 and file_2</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return (plag_percent);</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selectionSort(array_str, n)</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45720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for (i = 0 to i &lt; n - 1)		// one by one move boundary of unsorted subarray</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min_idx = i;	// find the minimum element in unsorted array</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457200" lvl="0" marL="45720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for (j = i + 1 to j &lt; n)</a:t>
            </a:r>
            <a:endParaRPr/>
          </a:p>
          <a:p>
            <a:pPr indent="457200" lvl="0" marL="45720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457200" lvl="0" marL="45720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if ((array_str[j].percentage_plagiarism) &lt; (array_str[min_idx].percentage_plagiarism)),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min_idx = j;</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457200" lvl="0" marL="45720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swap the found minimum element with the first element</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swap the x value of found minimum element with the x value of first element</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lang="en-GB" sz="1300">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swap the y value of found minimum element with the y value of first element</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swap(xp, yp)</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sz="1300">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temp = *xp;          *xp = *yp;	*yp = temp;</a:t>
            </a:r>
            <a:endParaRPr sz="1300">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rPr b="0" i="0" lang="en-GB"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5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9"/>
          <p:cNvSpPr txBox="1"/>
          <p:nvPr>
            <p:ph type="title"/>
          </p:nvPr>
        </p:nvSpPr>
        <p:spPr>
          <a:xfrm>
            <a:off x="2466900" y="265150"/>
            <a:ext cx="4210200" cy="57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Input and </a:t>
            </a:r>
            <a:r>
              <a:rPr b="1" lang="en-GB" u="sng"/>
              <a:t>Output Screen</a:t>
            </a:r>
            <a:endParaRPr b="1" u="sng"/>
          </a:p>
        </p:txBody>
      </p:sp>
      <p:pic>
        <p:nvPicPr>
          <p:cNvPr id="364" name="Google Shape;364;p19"/>
          <p:cNvPicPr preferRelativeResize="0"/>
          <p:nvPr/>
        </p:nvPicPr>
        <p:blipFill rotWithShape="1">
          <a:blip r:embed="rId3">
            <a:alphaModFix/>
          </a:blip>
          <a:srcRect b="0" l="0" r="0" t="0"/>
          <a:stretch/>
        </p:blipFill>
        <p:spPr>
          <a:xfrm>
            <a:off x="152400" y="820216"/>
            <a:ext cx="8839203" cy="3503068"/>
          </a:xfrm>
          <a:prstGeom prst="rect">
            <a:avLst/>
          </a:prstGeom>
          <a:noFill/>
          <a:ln cap="flat" cmpd="sng" w="38100">
            <a:solidFill>
              <a:srgbClr val="00FF00"/>
            </a:solidFill>
            <a:prstDash val="solid"/>
            <a:round/>
            <a:headEnd len="sm" w="sm" type="none"/>
            <a:tailEnd len="sm" w="sm" type="none"/>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
          <p:cNvSpPr txBox="1"/>
          <p:nvPr>
            <p:ph type="title"/>
          </p:nvPr>
        </p:nvSpPr>
        <p:spPr>
          <a:xfrm>
            <a:off x="1416900" y="860100"/>
            <a:ext cx="1797900" cy="4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Members</a:t>
            </a:r>
            <a:endParaRPr b="1" u="sng"/>
          </a:p>
        </p:txBody>
      </p:sp>
      <p:sp>
        <p:nvSpPr>
          <p:cNvPr id="235" name="Google Shape;235;p2"/>
          <p:cNvSpPr txBox="1"/>
          <p:nvPr/>
        </p:nvSpPr>
        <p:spPr>
          <a:xfrm>
            <a:off x="1297500" y="2327175"/>
            <a:ext cx="2036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Subir Gupta  </a:t>
            </a:r>
            <a:endParaRPr b="0" i="0" sz="1800" u="none" cap="none" strike="noStrike">
              <a:solidFill>
                <a:srgbClr val="FFFFFF"/>
              </a:solidFill>
              <a:latin typeface="Average"/>
              <a:ea typeface="Average"/>
              <a:cs typeface="Average"/>
              <a:sym typeface="Average"/>
            </a:endParaRPr>
          </a:p>
        </p:txBody>
      </p:sp>
      <p:sp>
        <p:nvSpPr>
          <p:cNvPr id="236" name="Google Shape;236;p2"/>
          <p:cNvSpPr txBox="1"/>
          <p:nvPr/>
        </p:nvSpPr>
        <p:spPr>
          <a:xfrm>
            <a:off x="1297500" y="2652675"/>
            <a:ext cx="2036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Hassanul Haque</a:t>
            </a:r>
            <a:endParaRPr b="0" i="0" sz="1400" u="none" cap="none" strike="noStrike">
              <a:solidFill>
                <a:srgbClr val="FFFFFF"/>
              </a:solidFill>
              <a:latin typeface="Montserrat"/>
              <a:ea typeface="Montserrat"/>
              <a:cs typeface="Montserrat"/>
              <a:sym typeface="Montserrat"/>
            </a:endParaRPr>
          </a:p>
        </p:txBody>
      </p:sp>
      <p:sp>
        <p:nvSpPr>
          <p:cNvPr id="237" name="Google Shape;237;p2"/>
          <p:cNvSpPr txBox="1"/>
          <p:nvPr/>
        </p:nvSpPr>
        <p:spPr>
          <a:xfrm>
            <a:off x="1297500" y="2978175"/>
            <a:ext cx="2036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Montserrat"/>
                <a:ea typeface="Montserrat"/>
                <a:cs typeface="Montserrat"/>
                <a:sym typeface="Montserrat"/>
              </a:rPr>
              <a:t>Devendra Sanklecha</a:t>
            </a:r>
            <a:endParaRPr b="0" i="0" sz="1400" u="none" cap="none" strike="noStrike">
              <a:solidFill>
                <a:srgbClr val="FFFFFF"/>
              </a:solidFill>
              <a:latin typeface="Montserrat"/>
              <a:ea typeface="Montserrat"/>
              <a:cs typeface="Montserrat"/>
              <a:sym typeface="Montserrat"/>
            </a:endParaRPr>
          </a:p>
        </p:txBody>
      </p:sp>
      <p:sp>
        <p:nvSpPr>
          <p:cNvPr id="238" name="Google Shape;238;p2"/>
          <p:cNvSpPr txBox="1"/>
          <p:nvPr/>
        </p:nvSpPr>
        <p:spPr>
          <a:xfrm>
            <a:off x="1451200" y="1818600"/>
            <a:ext cx="845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Lato"/>
                <a:ea typeface="Lato"/>
                <a:cs typeface="Lato"/>
                <a:sym typeface="Lato"/>
              </a:rPr>
              <a:t>Name</a:t>
            </a:r>
            <a:endParaRPr b="1" i="0" sz="1600" u="none" cap="none" strike="noStrike">
              <a:solidFill>
                <a:srgbClr val="FFFFFF"/>
              </a:solidFill>
              <a:latin typeface="Lato"/>
              <a:ea typeface="Lato"/>
              <a:cs typeface="Lato"/>
              <a:sym typeface="Lato"/>
            </a:endParaRPr>
          </a:p>
        </p:txBody>
      </p:sp>
      <p:sp>
        <p:nvSpPr>
          <p:cNvPr id="239" name="Google Shape;239;p2"/>
          <p:cNvSpPr txBox="1"/>
          <p:nvPr/>
        </p:nvSpPr>
        <p:spPr>
          <a:xfrm>
            <a:off x="4142350" y="1818600"/>
            <a:ext cx="129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FFFFFF"/>
                </a:solidFill>
                <a:latin typeface="Lato"/>
                <a:ea typeface="Lato"/>
                <a:cs typeface="Lato"/>
                <a:sym typeface="Lato"/>
              </a:rPr>
              <a:t>Roll Numbers</a:t>
            </a:r>
            <a:endParaRPr b="1" i="0" sz="1400" u="none" cap="none" strike="noStrike">
              <a:solidFill>
                <a:srgbClr val="FFFFFF"/>
              </a:solidFill>
              <a:latin typeface="Lato"/>
              <a:ea typeface="Lato"/>
              <a:cs typeface="Lato"/>
              <a:sym typeface="Lato"/>
            </a:endParaRPr>
          </a:p>
        </p:txBody>
      </p:sp>
      <p:cxnSp>
        <p:nvCxnSpPr>
          <p:cNvPr id="240" name="Google Shape;240;p2"/>
          <p:cNvCxnSpPr/>
          <p:nvPr/>
        </p:nvCxnSpPr>
        <p:spPr>
          <a:xfrm>
            <a:off x="3563700" y="1772675"/>
            <a:ext cx="9300" cy="1625700"/>
          </a:xfrm>
          <a:prstGeom prst="straightConnector1">
            <a:avLst/>
          </a:prstGeom>
          <a:noFill/>
          <a:ln cap="flat" cmpd="sng" w="28575">
            <a:solidFill>
              <a:srgbClr val="FFFFFF"/>
            </a:solidFill>
            <a:prstDash val="solid"/>
            <a:round/>
            <a:headEnd len="sm" w="sm" type="none"/>
            <a:tailEnd len="sm" w="sm" type="none"/>
          </a:ln>
        </p:spPr>
      </p:cxnSp>
      <p:cxnSp>
        <p:nvCxnSpPr>
          <p:cNvPr id="241" name="Google Shape;241;p2"/>
          <p:cNvCxnSpPr/>
          <p:nvPr/>
        </p:nvCxnSpPr>
        <p:spPr>
          <a:xfrm>
            <a:off x="1331800" y="2268650"/>
            <a:ext cx="4362900" cy="0"/>
          </a:xfrm>
          <a:prstGeom prst="straightConnector1">
            <a:avLst/>
          </a:prstGeom>
          <a:noFill/>
          <a:ln cap="flat" cmpd="sng" w="28575">
            <a:solidFill>
              <a:srgbClr val="FFFFFF"/>
            </a:solidFill>
            <a:prstDash val="solid"/>
            <a:round/>
            <a:headEnd len="sm" w="sm" type="none"/>
            <a:tailEnd len="sm" w="sm" type="none"/>
          </a:ln>
        </p:spPr>
      </p:cxnSp>
      <p:sp>
        <p:nvSpPr>
          <p:cNvPr id="242" name="Google Shape;242;p2"/>
          <p:cNvSpPr txBox="1"/>
          <p:nvPr/>
        </p:nvSpPr>
        <p:spPr>
          <a:xfrm>
            <a:off x="4183500" y="2242300"/>
            <a:ext cx="1230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19EE10059</a:t>
            </a:r>
            <a:endParaRPr b="0" i="0" sz="1400" u="none" cap="none" strike="noStrike">
              <a:solidFill>
                <a:srgbClr val="FFFFFF"/>
              </a:solidFill>
              <a:latin typeface="Lato"/>
              <a:ea typeface="Lato"/>
              <a:cs typeface="Lato"/>
              <a:sym typeface="Lato"/>
            </a:endParaRPr>
          </a:p>
        </p:txBody>
      </p:sp>
      <p:sp>
        <p:nvSpPr>
          <p:cNvPr id="243" name="Google Shape;243;p2"/>
          <p:cNvSpPr txBox="1"/>
          <p:nvPr/>
        </p:nvSpPr>
        <p:spPr>
          <a:xfrm>
            <a:off x="4183500" y="2571750"/>
            <a:ext cx="1230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19EE10068</a:t>
            </a:r>
            <a:endParaRPr b="0" i="0" sz="1400" u="none" cap="none" strike="noStrike">
              <a:solidFill>
                <a:srgbClr val="FFFFFF"/>
              </a:solidFill>
              <a:latin typeface="Lato"/>
              <a:ea typeface="Lato"/>
              <a:cs typeface="Lato"/>
              <a:sym typeface="Lato"/>
            </a:endParaRPr>
          </a:p>
        </p:txBody>
      </p:sp>
      <p:sp>
        <p:nvSpPr>
          <p:cNvPr id="244" name="Google Shape;244;p2"/>
          <p:cNvSpPr txBox="1"/>
          <p:nvPr/>
        </p:nvSpPr>
        <p:spPr>
          <a:xfrm>
            <a:off x="4183500" y="2928100"/>
            <a:ext cx="1230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19EE10020</a:t>
            </a:r>
            <a:endParaRPr b="0" i="0" sz="1400" u="none" cap="none" strike="noStrike">
              <a:solidFill>
                <a:srgbClr val="FFFFFF"/>
              </a:solidFill>
              <a:latin typeface="Lato"/>
              <a:ea typeface="Lato"/>
              <a:cs typeface="Lato"/>
              <a:sym typeface="Lato"/>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0"/>
          <p:cNvSpPr txBox="1"/>
          <p:nvPr>
            <p:ph idx="1" type="body"/>
          </p:nvPr>
        </p:nvSpPr>
        <p:spPr>
          <a:xfrm>
            <a:off x="1040950" y="762325"/>
            <a:ext cx="8103000" cy="4381200"/>
          </a:xfrm>
          <a:prstGeom prst="rect">
            <a:avLst/>
          </a:prstGeom>
          <a:blipFill rotWithShape="1">
            <a:blip r:embed="rId3">
              <a:alphaModFix/>
            </a:blip>
            <a:stretch>
              <a:fillRect b="0" l="-149" r="0" t="-1668"/>
            </a:stretch>
          </a:blip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GB"/>
              <a:t> </a:t>
            </a:r>
            <a:endParaRPr/>
          </a:p>
        </p:txBody>
      </p:sp>
      <p:sp>
        <p:nvSpPr>
          <p:cNvPr id="370" name="Google Shape;370;p20"/>
          <p:cNvSpPr txBox="1"/>
          <p:nvPr>
            <p:ph type="title"/>
          </p:nvPr>
        </p:nvSpPr>
        <p:spPr>
          <a:xfrm>
            <a:off x="2070300" y="164125"/>
            <a:ext cx="5003400" cy="59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Time Complexity of Algorithm</a:t>
            </a:r>
            <a:endParaRPr b="1" u="sng"/>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1"/>
          <p:cNvSpPr txBox="1"/>
          <p:nvPr>
            <p:ph idx="1" type="body"/>
          </p:nvPr>
        </p:nvSpPr>
        <p:spPr>
          <a:xfrm>
            <a:off x="1084600" y="455450"/>
            <a:ext cx="65706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u="sng"/>
              <a:t> 	</a:t>
            </a:r>
            <a:r>
              <a:rPr lang="en-GB"/>
              <a:t>      </a:t>
            </a:r>
            <a:r>
              <a:rPr b="1" lang="en-GB" sz="2400" u="sng">
                <a:latin typeface="Montserrat"/>
                <a:ea typeface="Montserrat"/>
                <a:cs typeface="Montserrat"/>
                <a:sym typeface="Montserrat"/>
              </a:rPr>
              <a:t>Space Complexity of Algorithm</a:t>
            </a:r>
            <a:r>
              <a:rPr lang="en-GB"/>
              <a:t> </a:t>
            </a:r>
            <a:endParaRPr/>
          </a:p>
          <a:p>
            <a:pPr indent="0" lvl="0" marL="0" rtl="0" algn="l">
              <a:lnSpc>
                <a:spcPct val="115000"/>
              </a:lnSpc>
              <a:spcBef>
                <a:spcPts val="1600"/>
              </a:spcBef>
              <a:spcAft>
                <a:spcPts val="0"/>
              </a:spcAft>
              <a:buSzPts val="1300"/>
              <a:buNone/>
            </a:pPr>
            <a:r>
              <a:rPr lang="en-GB"/>
              <a:t>For n no. of files, we will require an array of </a:t>
            </a:r>
            <a:r>
              <a:rPr baseline="30000" lang="en-GB"/>
              <a:t>n</a:t>
            </a:r>
            <a:r>
              <a:rPr lang="en-GB"/>
              <a:t>C</a:t>
            </a:r>
            <a:r>
              <a:rPr baseline="-25000" lang="en-GB"/>
              <a:t>2 </a:t>
            </a:r>
            <a:r>
              <a:rPr lang="en-GB"/>
              <a:t> size to store the results, which will be of O(n</a:t>
            </a:r>
            <a:r>
              <a:rPr baseline="30000" lang="en-GB"/>
              <a:t>2</a:t>
            </a:r>
            <a:r>
              <a:rPr lang="en-GB"/>
              <a:t>).</a:t>
            </a:r>
            <a:endParaRPr/>
          </a:p>
          <a:p>
            <a:pPr indent="0" lvl="0" marL="0" rtl="0" algn="l">
              <a:lnSpc>
                <a:spcPct val="115000"/>
              </a:lnSpc>
              <a:spcBef>
                <a:spcPts val="1600"/>
              </a:spcBef>
              <a:spcAft>
                <a:spcPts val="0"/>
              </a:spcAft>
              <a:buSzPts val="1300"/>
              <a:buNone/>
            </a:pPr>
            <a:r>
              <a:rPr lang="en-GB"/>
              <a:t>To store name of files: O(n) , where n = number of files</a:t>
            </a:r>
            <a:endParaRPr/>
          </a:p>
          <a:p>
            <a:pPr indent="0" lvl="0" marL="0" rtl="0" algn="l">
              <a:lnSpc>
                <a:spcPct val="115000"/>
              </a:lnSpc>
              <a:spcBef>
                <a:spcPts val="1600"/>
              </a:spcBef>
              <a:spcAft>
                <a:spcPts val="0"/>
              </a:spcAft>
              <a:buSzPts val="1300"/>
              <a:buNone/>
            </a:pPr>
            <a:r>
              <a:rPr lang="en-GB"/>
              <a:t>To store temp file &amp; modify it: O(size_of_file)</a:t>
            </a:r>
            <a:endParaRPr/>
          </a:p>
          <a:p>
            <a:pPr indent="0" lvl="0" marL="0" rtl="0" algn="l">
              <a:lnSpc>
                <a:spcPct val="115000"/>
              </a:lnSpc>
              <a:spcBef>
                <a:spcPts val="1600"/>
              </a:spcBef>
              <a:spcAft>
                <a:spcPts val="1600"/>
              </a:spcAft>
              <a:buSzPts val="1300"/>
              <a:buNone/>
            </a:pPr>
            <a:r>
              <a:rPr lang="en-GB"/>
              <a:t>Therefore, total space complexity = O(n</a:t>
            </a:r>
            <a:r>
              <a:rPr baseline="30000" lang="en-GB"/>
              <a:t>2</a:t>
            </a:r>
            <a:r>
              <a:rPr lang="en-GB"/>
              <a:t>) + O(n) + O(size_of_file) ☰ O(n</a:t>
            </a:r>
            <a:r>
              <a:rPr baseline="30000" lang="en-GB"/>
              <a:t>2</a:t>
            </a:r>
            <a:r>
              <a:rPr lang="en-GB"/>
              <a:t>) + O(size_of_file)</a:t>
            </a:r>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2"/>
          <p:cNvSpPr txBox="1"/>
          <p:nvPr>
            <p:ph type="title"/>
          </p:nvPr>
        </p:nvSpPr>
        <p:spPr>
          <a:xfrm>
            <a:off x="1297500" y="118200"/>
            <a:ext cx="4038900" cy="51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Pseudo-Code of PART-2</a:t>
            </a:r>
            <a:endParaRPr b="1" u="sng"/>
          </a:p>
        </p:txBody>
      </p:sp>
      <p:sp>
        <p:nvSpPr>
          <p:cNvPr id="381" name="Google Shape;381;p22"/>
          <p:cNvSpPr txBox="1"/>
          <p:nvPr>
            <p:ph idx="1" type="body"/>
          </p:nvPr>
        </p:nvSpPr>
        <p:spPr>
          <a:xfrm>
            <a:off x="1233200" y="633900"/>
            <a:ext cx="3097800" cy="4306500"/>
          </a:xfrm>
          <a:prstGeom prst="rect">
            <a:avLst/>
          </a:prstGeom>
          <a:noFill/>
          <a:ln cap="flat" cmpd="sng" w="2857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40000"/>
              </a:lnSpc>
              <a:spcBef>
                <a:spcPts val="0"/>
              </a:spcBef>
              <a:spcAft>
                <a:spcPts val="0"/>
              </a:spcAft>
              <a:buSzPts val="1300"/>
              <a:buNone/>
            </a:pPr>
            <a:r>
              <a:rPr lang="en-GB"/>
              <a:t>main()    {</a:t>
            </a:r>
            <a:endParaRPr/>
          </a:p>
          <a:p>
            <a:pPr indent="0" lvl="0" marL="0" rtl="0" algn="l">
              <a:lnSpc>
                <a:spcPct val="40000"/>
              </a:lnSpc>
              <a:spcBef>
                <a:spcPts val="1600"/>
              </a:spcBef>
              <a:spcAft>
                <a:spcPts val="0"/>
              </a:spcAft>
              <a:buSzPts val="1300"/>
              <a:buNone/>
            </a:pPr>
            <a:r>
              <a:rPr lang="en-GB"/>
              <a:t>    file1 = take input file1;</a:t>
            </a:r>
            <a:endParaRPr/>
          </a:p>
          <a:p>
            <a:pPr indent="0" lvl="0" marL="0" rtl="0" algn="l">
              <a:lnSpc>
                <a:spcPct val="40000"/>
              </a:lnSpc>
              <a:spcBef>
                <a:spcPts val="1600"/>
              </a:spcBef>
              <a:spcAft>
                <a:spcPts val="0"/>
              </a:spcAft>
              <a:buSzPts val="1300"/>
              <a:buNone/>
            </a:pPr>
            <a:r>
              <a:rPr lang="en-GB"/>
              <a:t>    file2 = take input file2;</a:t>
            </a:r>
            <a:endParaRPr/>
          </a:p>
          <a:p>
            <a:pPr indent="0" lvl="0" marL="0" rtl="0" algn="l">
              <a:lnSpc>
                <a:spcPct val="40000"/>
              </a:lnSpc>
              <a:spcBef>
                <a:spcPts val="1600"/>
              </a:spcBef>
              <a:spcAft>
                <a:spcPts val="0"/>
              </a:spcAft>
              <a:buSzPts val="1300"/>
              <a:buNone/>
            </a:pPr>
            <a:r>
              <a:rPr lang="en-GB"/>
              <a:t>    para1 = divideInPara(file1);</a:t>
            </a:r>
            <a:endParaRPr/>
          </a:p>
          <a:p>
            <a:pPr indent="0" lvl="0" marL="0" rtl="0" algn="l">
              <a:lnSpc>
                <a:spcPct val="40000"/>
              </a:lnSpc>
              <a:spcBef>
                <a:spcPts val="1600"/>
              </a:spcBef>
              <a:spcAft>
                <a:spcPts val="0"/>
              </a:spcAft>
              <a:buSzPts val="1300"/>
              <a:buNone/>
            </a:pPr>
            <a:r>
              <a:rPr lang="en-GB"/>
              <a:t>    para2 = divideInPara(file2);</a:t>
            </a:r>
            <a:endParaRPr/>
          </a:p>
          <a:p>
            <a:pPr indent="0" lvl="0" marL="0" rtl="0" algn="l">
              <a:lnSpc>
                <a:spcPct val="40000"/>
              </a:lnSpc>
              <a:spcBef>
                <a:spcPts val="1600"/>
              </a:spcBef>
              <a:spcAft>
                <a:spcPts val="0"/>
              </a:spcAft>
              <a:buSzPts val="1300"/>
              <a:buNone/>
            </a:pPr>
            <a:r>
              <a:rPr lang="en-GB"/>
              <a:t>    n = no. of para in file 1</a:t>
            </a:r>
            <a:endParaRPr/>
          </a:p>
          <a:p>
            <a:pPr indent="0" lvl="0" marL="0" rtl="0" algn="l">
              <a:lnSpc>
                <a:spcPct val="40000"/>
              </a:lnSpc>
              <a:spcBef>
                <a:spcPts val="1600"/>
              </a:spcBef>
              <a:spcAft>
                <a:spcPts val="0"/>
              </a:spcAft>
              <a:buSzPts val="1300"/>
              <a:buNone/>
            </a:pPr>
            <a:r>
              <a:rPr lang="en-GB"/>
              <a:t>    m = no. of para in file 2</a:t>
            </a:r>
            <a:endParaRPr/>
          </a:p>
          <a:p>
            <a:pPr indent="0" lvl="0" marL="0" rtl="0" algn="l">
              <a:lnSpc>
                <a:spcPct val="40000"/>
              </a:lnSpc>
              <a:spcBef>
                <a:spcPts val="1600"/>
              </a:spcBef>
              <a:spcAft>
                <a:spcPts val="0"/>
              </a:spcAft>
              <a:buSzPts val="1300"/>
              <a:buNone/>
            </a:pPr>
            <a:r>
              <a:rPr lang="en-GB"/>
              <a:t>   for(i=0 to n-1){</a:t>
            </a:r>
            <a:endParaRPr/>
          </a:p>
          <a:p>
            <a:pPr indent="0" lvl="0" marL="0" rtl="0" algn="l">
              <a:lnSpc>
                <a:spcPct val="40000"/>
              </a:lnSpc>
              <a:spcBef>
                <a:spcPts val="1600"/>
              </a:spcBef>
              <a:spcAft>
                <a:spcPts val="0"/>
              </a:spcAft>
              <a:buSzPts val="1300"/>
              <a:buNone/>
            </a:pPr>
            <a:r>
              <a:rPr lang="en-GB"/>
              <a:t>         for(j =0 to m-1){</a:t>
            </a:r>
            <a:endParaRPr/>
          </a:p>
          <a:p>
            <a:pPr indent="0" lvl="0" marL="0" rtl="0" algn="l">
              <a:lnSpc>
                <a:spcPct val="40000"/>
              </a:lnSpc>
              <a:spcBef>
                <a:spcPts val="1600"/>
              </a:spcBef>
              <a:spcAft>
                <a:spcPts val="0"/>
              </a:spcAft>
              <a:buSzPts val="1300"/>
              <a:buNone/>
            </a:pPr>
            <a:r>
              <a:rPr lang="en-GB"/>
              <a:t>                  max = 0;</a:t>
            </a:r>
            <a:endParaRPr/>
          </a:p>
          <a:p>
            <a:pPr indent="0" lvl="0" marL="0" rtl="0" algn="l">
              <a:lnSpc>
                <a:spcPct val="40000"/>
              </a:lnSpc>
              <a:spcBef>
                <a:spcPts val="1600"/>
              </a:spcBef>
              <a:spcAft>
                <a:spcPts val="0"/>
              </a:spcAft>
              <a:buSzPts val="1300"/>
              <a:buNone/>
            </a:pPr>
            <a:r>
              <a:rPr lang="en-GB"/>
              <a:t>                  k = matchpara(p1[i],p2[j]);</a:t>
            </a:r>
            <a:endParaRPr/>
          </a:p>
          <a:p>
            <a:pPr indent="0" lvl="0" marL="0" rtl="0" algn="l">
              <a:lnSpc>
                <a:spcPct val="40000"/>
              </a:lnSpc>
              <a:spcBef>
                <a:spcPts val="1600"/>
              </a:spcBef>
              <a:spcAft>
                <a:spcPts val="0"/>
              </a:spcAft>
              <a:buSzPts val="1300"/>
              <a:buNone/>
            </a:pPr>
            <a:r>
              <a:rPr lang="en-GB"/>
              <a:t>                  if(k &gt; max)</a:t>
            </a:r>
            <a:endParaRPr/>
          </a:p>
          <a:p>
            <a:pPr indent="0" lvl="0" marL="0" rtl="0" algn="l">
              <a:lnSpc>
                <a:spcPct val="40000"/>
              </a:lnSpc>
              <a:spcBef>
                <a:spcPts val="1600"/>
              </a:spcBef>
              <a:spcAft>
                <a:spcPts val="0"/>
              </a:spcAft>
              <a:buSzPts val="1300"/>
              <a:buNone/>
            </a:pPr>
            <a:r>
              <a:rPr lang="en-GB"/>
              <a:t>                      max = k;</a:t>
            </a:r>
            <a:endParaRPr/>
          </a:p>
          <a:p>
            <a:pPr indent="0" lvl="0" marL="0" rtl="0" algn="l">
              <a:lnSpc>
                <a:spcPct val="40000"/>
              </a:lnSpc>
              <a:spcBef>
                <a:spcPts val="1600"/>
              </a:spcBef>
              <a:spcAft>
                <a:spcPts val="0"/>
              </a:spcAft>
              <a:buSzPts val="1300"/>
              <a:buNone/>
            </a:pPr>
            <a:r>
              <a:rPr lang="en-GB"/>
              <a:t>}</a:t>
            </a:r>
            <a:endParaRPr/>
          </a:p>
          <a:p>
            <a:pPr indent="0" lvl="0" marL="0" rtl="0" algn="l">
              <a:lnSpc>
                <a:spcPct val="40000"/>
              </a:lnSpc>
              <a:spcBef>
                <a:spcPts val="1600"/>
              </a:spcBef>
              <a:spcAft>
                <a:spcPts val="0"/>
              </a:spcAft>
              <a:buSzPts val="1300"/>
              <a:buNone/>
            </a:pPr>
            <a:r>
              <a:rPr lang="en-GB"/>
              <a:t>}</a:t>
            </a:r>
            <a:endParaRPr/>
          </a:p>
          <a:p>
            <a:pPr indent="0" lvl="0" marL="0" rtl="0" algn="l">
              <a:lnSpc>
                <a:spcPct val="40000"/>
              </a:lnSpc>
              <a:spcBef>
                <a:spcPts val="1600"/>
              </a:spcBef>
              <a:spcAft>
                <a:spcPts val="1600"/>
              </a:spcAft>
              <a:buSzPts val="1300"/>
              <a:buNone/>
            </a:pPr>
            <a:r>
              <a:t/>
            </a:r>
            <a:endParaRPr/>
          </a:p>
        </p:txBody>
      </p:sp>
      <p:sp>
        <p:nvSpPr>
          <p:cNvPr id="382" name="Google Shape;382;p22"/>
          <p:cNvSpPr txBox="1"/>
          <p:nvPr>
            <p:ph idx="1" type="body"/>
          </p:nvPr>
        </p:nvSpPr>
        <p:spPr>
          <a:xfrm>
            <a:off x="5374825" y="592400"/>
            <a:ext cx="3628500" cy="4306500"/>
          </a:xfrm>
          <a:prstGeom prst="rect">
            <a:avLst/>
          </a:prstGeom>
          <a:blipFill rotWithShape="1">
            <a:blip r:embed="rId3">
              <a:alphaModFix/>
            </a:blip>
            <a:stretch>
              <a:fillRect b="0" l="0" r="0" t="0"/>
            </a:stretch>
          </a:blipFill>
          <a:ln cap="flat" cmpd="sng" w="2857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GB"/>
              <a:t> </a:t>
            </a:r>
            <a:endParaRPr/>
          </a:p>
        </p:txBody>
      </p:sp>
      <p:cxnSp>
        <p:nvCxnSpPr>
          <p:cNvPr id="383" name="Google Shape;383;p22"/>
          <p:cNvCxnSpPr/>
          <p:nvPr/>
        </p:nvCxnSpPr>
        <p:spPr>
          <a:xfrm flipH="1" rot="10800000">
            <a:off x="4448600" y="2745525"/>
            <a:ext cx="796500" cy="6300"/>
          </a:xfrm>
          <a:prstGeom prst="straightConnector1">
            <a:avLst/>
          </a:prstGeom>
          <a:noFill/>
          <a:ln cap="flat" cmpd="sng" w="38100">
            <a:solidFill>
              <a:srgbClr val="00FF00"/>
            </a:solidFill>
            <a:prstDash val="solid"/>
            <a:round/>
            <a:headEnd len="sm" w="sm" type="none"/>
            <a:tailEnd len="med" w="med" type="stealth"/>
          </a:ln>
        </p:spPr>
      </p:cxn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3"/>
          <p:cNvSpPr txBox="1"/>
          <p:nvPr>
            <p:ph idx="1" type="body"/>
          </p:nvPr>
        </p:nvSpPr>
        <p:spPr>
          <a:xfrm>
            <a:off x="1172750" y="64650"/>
            <a:ext cx="3989100" cy="49995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30000"/>
              </a:lnSpc>
              <a:spcBef>
                <a:spcPts val="0"/>
              </a:spcBef>
              <a:spcAft>
                <a:spcPts val="0"/>
              </a:spcAft>
              <a:buSzPts val="1300"/>
              <a:buNone/>
            </a:pPr>
            <a:r>
              <a:rPr lang="en-GB"/>
              <a:t>matchpara(p1,p2){</a:t>
            </a:r>
            <a:br>
              <a:rPr lang="en-GB"/>
            </a:br>
            <a:r>
              <a:rPr lang="en-GB"/>
              <a:t>	</a:t>
            </a:r>
            <a:endParaRPr/>
          </a:p>
          <a:p>
            <a:pPr indent="0" lvl="0" marL="0" rtl="0" algn="l">
              <a:lnSpc>
                <a:spcPct val="30000"/>
              </a:lnSpc>
              <a:spcBef>
                <a:spcPts val="1600"/>
              </a:spcBef>
              <a:spcAft>
                <a:spcPts val="0"/>
              </a:spcAft>
              <a:buSzPts val="1300"/>
              <a:buNone/>
            </a:pPr>
            <a:r>
              <a:rPr lang="en-GB"/>
              <a:t>n=numsent(p1);	//no. Of sentence in para-1.</a:t>
            </a:r>
            <a:endParaRPr/>
          </a:p>
          <a:p>
            <a:pPr indent="0" lvl="0" marL="0" rtl="0" algn="l">
              <a:lnSpc>
                <a:spcPct val="30000"/>
              </a:lnSpc>
              <a:spcBef>
                <a:spcPts val="1600"/>
              </a:spcBef>
              <a:spcAft>
                <a:spcPts val="0"/>
              </a:spcAft>
              <a:buSzPts val="1300"/>
              <a:buNone/>
            </a:pPr>
            <a:r>
              <a:rPr lang="en-GB"/>
              <a:t>m=numsent(p1);</a:t>
            </a:r>
            <a:endParaRPr/>
          </a:p>
          <a:p>
            <a:pPr indent="457200" lvl="0" marL="0" rtl="0" algn="l">
              <a:lnSpc>
                <a:spcPct val="30000"/>
              </a:lnSpc>
              <a:spcBef>
                <a:spcPts val="1600"/>
              </a:spcBef>
              <a:spcAft>
                <a:spcPts val="0"/>
              </a:spcAft>
              <a:buSzPts val="1300"/>
              <a:buNone/>
            </a:pPr>
            <a:r>
              <a:rPr lang="en-GB"/>
              <a:t>sent1 = divide_in_sent(p1);</a:t>
            </a:r>
            <a:endParaRPr/>
          </a:p>
          <a:p>
            <a:pPr indent="457200" lvl="0" marL="0" rtl="0" algn="l">
              <a:lnSpc>
                <a:spcPct val="30000"/>
              </a:lnSpc>
              <a:spcBef>
                <a:spcPts val="1600"/>
              </a:spcBef>
              <a:spcAft>
                <a:spcPts val="0"/>
              </a:spcAft>
              <a:buSzPts val="1300"/>
              <a:buNone/>
            </a:pPr>
            <a:r>
              <a:rPr lang="en-GB"/>
              <a:t>sent2 = divide_in_sent(p2);</a:t>
            </a:r>
            <a:endParaRPr/>
          </a:p>
          <a:p>
            <a:pPr indent="457200" lvl="0" marL="0" rtl="0" algn="l">
              <a:lnSpc>
                <a:spcPct val="30000"/>
              </a:lnSpc>
              <a:spcBef>
                <a:spcPts val="1600"/>
              </a:spcBef>
              <a:spcAft>
                <a:spcPts val="0"/>
              </a:spcAft>
              <a:buSzPts val="1300"/>
              <a:buNone/>
            </a:pPr>
            <a:r>
              <a:rPr lang="en-GB"/>
              <a:t>for(i=0 to n-1){</a:t>
            </a:r>
            <a:endParaRPr/>
          </a:p>
          <a:p>
            <a:pPr indent="457200" lvl="0" marL="0" rtl="0" algn="l">
              <a:lnSpc>
                <a:spcPct val="30000"/>
              </a:lnSpc>
              <a:spcBef>
                <a:spcPts val="1600"/>
              </a:spcBef>
              <a:spcAft>
                <a:spcPts val="0"/>
              </a:spcAft>
              <a:buSzPts val="1300"/>
              <a:buNone/>
            </a:pPr>
            <a:r>
              <a:rPr lang="en-GB"/>
              <a:t>max = 0;</a:t>
            </a:r>
            <a:endParaRPr/>
          </a:p>
          <a:p>
            <a:pPr indent="457200" lvl="0" marL="457200" rtl="0" algn="l">
              <a:lnSpc>
                <a:spcPct val="30000"/>
              </a:lnSpc>
              <a:spcBef>
                <a:spcPts val="1600"/>
              </a:spcBef>
              <a:spcAft>
                <a:spcPts val="0"/>
              </a:spcAft>
              <a:buSzPts val="1300"/>
              <a:buNone/>
            </a:pPr>
            <a:r>
              <a:rPr lang="en-GB"/>
              <a:t>for(j=0 to m-1){</a:t>
            </a:r>
            <a:endParaRPr/>
          </a:p>
          <a:p>
            <a:pPr indent="457200" lvl="0" marL="824400" rtl="0" algn="l">
              <a:lnSpc>
                <a:spcPct val="30000"/>
              </a:lnSpc>
              <a:spcBef>
                <a:spcPts val="1600"/>
              </a:spcBef>
              <a:spcAft>
                <a:spcPts val="0"/>
              </a:spcAft>
              <a:buSzPts val="1300"/>
              <a:buNone/>
            </a:pPr>
            <a:r>
              <a:rPr lang="en-GB"/>
              <a:t>	  k=matchsent(sent1[i],sent2[j]);</a:t>
            </a:r>
            <a:endParaRPr/>
          </a:p>
          <a:p>
            <a:pPr indent="457200" lvl="0" marL="457200" rtl="0" algn="l">
              <a:lnSpc>
                <a:spcPct val="30000"/>
              </a:lnSpc>
              <a:spcBef>
                <a:spcPts val="1600"/>
              </a:spcBef>
              <a:spcAft>
                <a:spcPts val="0"/>
              </a:spcAft>
              <a:buSzPts val="1300"/>
              <a:buNone/>
            </a:pPr>
            <a:r>
              <a:rPr lang="en-GB"/>
              <a:t>if(max&lt;k)</a:t>
            </a:r>
            <a:endParaRPr/>
          </a:p>
          <a:p>
            <a:pPr indent="457200" lvl="0" marL="457200" rtl="0" algn="l">
              <a:lnSpc>
                <a:spcPct val="30000"/>
              </a:lnSpc>
              <a:spcBef>
                <a:spcPts val="1600"/>
              </a:spcBef>
              <a:spcAft>
                <a:spcPts val="0"/>
              </a:spcAft>
              <a:buSzPts val="1300"/>
              <a:buNone/>
            </a:pPr>
            <a:r>
              <a:rPr lang="en-GB"/>
              <a:t>   max = k;</a:t>
            </a:r>
            <a:endParaRPr/>
          </a:p>
          <a:p>
            <a:pPr indent="457200" lvl="0" marL="457200" rtl="0" algn="l">
              <a:lnSpc>
                <a:spcPct val="30000"/>
              </a:lnSpc>
              <a:spcBef>
                <a:spcPts val="1600"/>
              </a:spcBef>
              <a:spcAft>
                <a:spcPts val="0"/>
              </a:spcAft>
              <a:buSzPts val="1300"/>
              <a:buNone/>
            </a:pPr>
            <a:r>
              <a:rPr lang="en-GB"/>
              <a:t>}</a:t>
            </a:r>
            <a:endParaRPr/>
          </a:p>
          <a:p>
            <a:pPr indent="0" lvl="0" marL="0" rtl="0" algn="l">
              <a:lnSpc>
                <a:spcPct val="115000"/>
              </a:lnSpc>
              <a:spcBef>
                <a:spcPts val="1600"/>
              </a:spcBef>
              <a:spcAft>
                <a:spcPts val="0"/>
              </a:spcAft>
              <a:buSzPts val="1300"/>
              <a:buNone/>
            </a:pPr>
            <a:r>
              <a:rPr lang="en-GB"/>
              <a:t>match[i] = max*100/num_of_word[i];</a:t>
            </a:r>
            <a:endParaRPr/>
          </a:p>
          <a:p>
            <a:pPr indent="0" lvl="0" marL="0" rtl="0" algn="l">
              <a:lnSpc>
                <a:spcPct val="115000"/>
              </a:lnSpc>
              <a:spcBef>
                <a:spcPts val="1600"/>
              </a:spcBef>
              <a:spcAft>
                <a:spcPts val="0"/>
              </a:spcAft>
              <a:buSzPts val="1300"/>
              <a:buNone/>
            </a:pPr>
            <a:r>
              <a:rPr lang="en-GB"/>
              <a:t>	}</a:t>
            </a:r>
            <a:endParaRPr/>
          </a:p>
          <a:p>
            <a:pPr indent="0" lvl="0" marL="0" rtl="0" algn="l">
              <a:lnSpc>
                <a:spcPct val="115000"/>
              </a:lnSpc>
              <a:spcBef>
                <a:spcPts val="1600"/>
              </a:spcBef>
              <a:spcAft>
                <a:spcPts val="0"/>
              </a:spcAft>
              <a:buSzPts val="1300"/>
              <a:buNone/>
            </a:pPr>
            <a:r>
              <a:rPr lang="en-GB"/>
              <a:t>return   (Σ match[i]/n);</a:t>
            </a:r>
            <a:endParaRPr/>
          </a:p>
          <a:p>
            <a:pPr indent="0" lvl="0" marL="0" rtl="0" algn="l">
              <a:lnSpc>
                <a:spcPct val="115000"/>
              </a:lnSpc>
              <a:spcBef>
                <a:spcPts val="1600"/>
              </a:spcBef>
              <a:spcAft>
                <a:spcPts val="0"/>
              </a:spcAft>
              <a:buSzPts val="1300"/>
              <a:buNone/>
            </a:pPr>
            <a:r>
              <a:rPr lang="en-GB"/>
              <a:t>}</a:t>
            </a:r>
            <a:endParaRPr/>
          </a:p>
          <a:p>
            <a:pPr indent="457200" lvl="0" marL="457200" rtl="0" algn="l">
              <a:lnSpc>
                <a:spcPct val="30000"/>
              </a:lnSpc>
              <a:spcBef>
                <a:spcPts val="1600"/>
              </a:spcBef>
              <a:spcAft>
                <a:spcPts val="0"/>
              </a:spcAft>
              <a:buSzPts val="1300"/>
              <a:buNone/>
            </a:pPr>
            <a:r>
              <a:t/>
            </a:r>
            <a:endParaRPr/>
          </a:p>
          <a:p>
            <a:pPr indent="0" lvl="0" marL="457200" rtl="0" algn="l">
              <a:lnSpc>
                <a:spcPct val="115000"/>
              </a:lnSpc>
              <a:spcBef>
                <a:spcPts val="1600"/>
              </a:spcBef>
              <a:spcAft>
                <a:spcPts val="0"/>
              </a:spcAft>
              <a:buSzPts val="1300"/>
              <a:buNone/>
            </a:pPr>
            <a:r>
              <a:t/>
            </a:r>
            <a:endParaRPr/>
          </a:p>
          <a:p>
            <a:pPr indent="457200" lvl="0" marL="0" rtl="0" algn="l">
              <a:lnSpc>
                <a:spcPct val="115000"/>
              </a:lnSpc>
              <a:spcBef>
                <a:spcPts val="1600"/>
              </a:spcBef>
              <a:spcAft>
                <a:spcPts val="0"/>
              </a:spcAft>
              <a:buSzPts val="1300"/>
              <a:buNone/>
            </a:pPr>
            <a:r>
              <a:t/>
            </a:r>
            <a:endParaRPr/>
          </a:p>
          <a:p>
            <a:pPr indent="457200" lvl="0" marL="45720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457200" lvl="0" marL="0" rtl="0" algn="l">
              <a:lnSpc>
                <a:spcPct val="115000"/>
              </a:lnSpc>
              <a:spcBef>
                <a:spcPts val="1600"/>
              </a:spcBef>
              <a:spcAft>
                <a:spcPts val="0"/>
              </a:spcAft>
              <a:buSzPts val="1300"/>
              <a:buNone/>
            </a:pPr>
            <a:r>
              <a:t/>
            </a:r>
            <a:endParaRPr/>
          </a:p>
          <a:p>
            <a:pPr indent="45720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sp>
        <p:nvSpPr>
          <p:cNvPr id="389" name="Google Shape;389;p23"/>
          <p:cNvSpPr txBox="1"/>
          <p:nvPr>
            <p:ph idx="1" type="body"/>
          </p:nvPr>
        </p:nvSpPr>
        <p:spPr>
          <a:xfrm>
            <a:off x="5789900" y="72000"/>
            <a:ext cx="3195000" cy="48591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rPr lang="en-GB"/>
              <a:t>matchsent(s1,s2){</a:t>
            </a:r>
            <a:endParaRPr/>
          </a:p>
          <a:p>
            <a:pPr indent="457200" lvl="0" marL="0" rtl="0" algn="l">
              <a:lnSpc>
                <a:spcPct val="115000"/>
              </a:lnSpc>
              <a:spcBef>
                <a:spcPts val="1600"/>
              </a:spcBef>
              <a:spcAft>
                <a:spcPts val="0"/>
              </a:spcAft>
              <a:buSzPts val="1300"/>
              <a:buNone/>
            </a:pPr>
            <a:r>
              <a:rPr lang="en-GB"/>
              <a:t>w1 = divide_in_word(s1);</a:t>
            </a:r>
            <a:endParaRPr/>
          </a:p>
          <a:p>
            <a:pPr indent="457200" lvl="0" marL="0" rtl="0" algn="l">
              <a:lnSpc>
                <a:spcPct val="115000"/>
              </a:lnSpc>
              <a:spcBef>
                <a:spcPts val="1600"/>
              </a:spcBef>
              <a:spcAft>
                <a:spcPts val="0"/>
              </a:spcAft>
              <a:buSzPts val="1300"/>
              <a:buNone/>
            </a:pPr>
            <a:r>
              <a:rPr lang="en-GB"/>
              <a:t>w2 = divide_in_word(s2);</a:t>
            </a:r>
            <a:endParaRPr/>
          </a:p>
          <a:p>
            <a:pPr indent="457200" lvl="0" marL="0" rtl="0" algn="l">
              <a:lnSpc>
                <a:spcPct val="115000"/>
              </a:lnSpc>
              <a:spcBef>
                <a:spcPts val="1600"/>
              </a:spcBef>
              <a:spcAft>
                <a:spcPts val="0"/>
              </a:spcAft>
              <a:buSzPts val="1300"/>
              <a:buNone/>
            </a:pPr>
            <a:r>
              <a:rPr lang="en-GB"/>
              <a:t>return (LCS(w1,w2));</a:t>
            </a:r>
            <a:endParaRPr/>
          </a:p>
          <a:p>
            <a:pPr indent="0" lvl="0" marL="0" rtl="0" algn="l">
              <a:lnSpc>
                <a:spcPct val="115000"/>
              </a:lnSpc>
              <a:spcBef>
                <a:spcPts val="1600"/>
              </a:spcBef>
              <a:spcAft>
                <a:spcPts val="0"/>
              </a:spcAft>
              <a:buSzPts val="1300"/>
              <a:buNone/>
            </a:pPr>
            <a:r>
              <a:rPr lang="en-GB"/>
              <a:t>}</a:t>
            </a:r>
            <a:endParaRPr/>
          </a:p>
          <a:p>
            <a:pPr indent="0" lvl="0" marL="0" rtl="0" algn="l">
              <a:lnSpc>
                <a:spcPct val="115000"/>
              </a:lnSpc>
              <a:spcBef>
                <a:spcPts val="1600"/>
              </a:spcBef>
              <a:spcAft>
                <a:spcPts val="0"/>
              </a:spcAft>
              <a:buSzPts val="1300"/>
              <a:buNone/>
            </a:pPr>
            <a:r>
              <a:rPr lang="en-GB"/>
              <a:t>LCS(w1,w2){		</a:t>
            </a:r>
            <a:endParaRPr/>
          </a:p>
          <a:p>
            <a:pPr indent="0" lvl="0" marL="0" rtl="0" algn="l">
              <a:lnSpc>
                <a:spcPct val="115000"/>
              </a:lnSpc>
              <a:spcBef>
                <a:spcPts val="1600"/>
              </a:spcBef>
              <a:spcAft>
                <a:spcPts val="0"/>
              </a:spcAft>
              <a:buSzPts val="1300"/>
              <a:buNone/>
            </a:pPr>
            <a:r>
              <a:rPr lang="en-GB"/>
              <a:t>//where w1[1..n],w2[1..m] store n and m //words resp.</a:t>
            </a:r>
            <a:endParaRPr/>
          </a:p>
          <a:p>
            <a:pPr indent="0" lvl="0" marL="0" rtl="0" algn="l">
              <a:lnSpc>
                <a:spcPct val="20000"/>
              </a:lnSpc>
              <a:spcBef>
                <a:spcPts val="1600"/>
              </a:spcBef>
              <a:spcAft>
                <a:spcPts val="0"/>
              </a:spcAft>
              <a:buSzPts val="1300"/>
              <a:buNone/>
            </a:pPr>
            <a:r>
              <a:rPr lang="en-GB"/>
              <a:t>for(i=1 to n)		</a:t>
            </a:r>
            <a:endParaRPr/>
          </a:p>
          <a:p>
            <a:pPr indent="0" lvl="0" marL="0" rtl="0" algn="l">
              <a:lnSpc>
                <a:spcPct val="20000"/>
              </a:lnSpc>
              <a:spcBef>
                <a:spcPts val="1600"/>
              </a:spcBef>
              <a:spcAft>
                <a:spcPts val="0"/>
              </a:spcAft>
              <a:buSzPts val="1300"/>
              <a:buNone/>
            </a:pPr>
            <a:r>
              <a:rPr lang="en-GB"/>
              <a:t> L(i,0)=0;</a:t>
            </a:r>
            <a:endParaRPr/>
          </a:p>
          <a:p>
            <a:pPr indent="457200" lvl="0" marL="457200" rtl="0" algn="l">
              <a:lnSpc>
                <a:spcPct val="30000"/>
              </a:lnSpc>
              <a:spcBef>
                <a:spcPts val="1600"/>
              </a:spcBef>
              <a:spcAft>
                <a:spcPts val="0"/>
              </a:spcAft>
              <a:buSzPts val="1300"/>
              <a:buNone/>
            </a:pPr>
            <a:r>
              <a:t/>
            </a:r>
            <a:endParaRPr/>
          </a:p>
          <a:p>
            <a:pPr indent="0" lvl="0" marL="457200" rtl="0" algn="l">
              <a:lnSpc>
                <a:spcPct val="115000"/>
              </a:lnSpc>
              <a:spcBef>
                <a:spcPts val="1600"/>
              </a:spcBef>
              <a:spcAft>
                <a:spcPts val="0"/>
              </a:spcAft>
              <a:buSzPts val="1300"/>
              <a:buNone/>
            </a:pPr>
            <a:r>
              <a:t/>
            </a:r>
            <a:endParaRPr/>
          </a:p>
          <a:p>
            <a:pPr indent="457200" lvl="0" marL="0" rtl="0" algn="l">
              <a:lnSpc>
                <a:spcPct val="115000"/>
              </a:lnSpc>
              <a:spcBef>
                <a:spcPts val="1600"/>
              </a:spcBef>
              <a:spcAft>
                <a:spcPts val="0"/>
              </a:spcAft>
              <a:buSzPts val="1300"/>
              <a:buNone/>
            </a:pPr>
            <a:r>
              <a:t/>
            </a:r>
            <a:endParaRPr/>
          </a:p>
          <a:p>
            <a:pPr indent="457200" lvl="0" marL="45720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457200" lvl="0" marL="0" rtl="0" algn="l">
              <a:lnSpc>
                <a:spcPct val="115000"/>
              </a:lnSpc>
              <a:spcBef>
                <a:spcPts val="1600"/>
              </a:spcBef>
              <a:spcAft>
                <a:spcPts val="0"/>
              </a:spcAft>
              <a:buSzPts val="1300"/>
              <a:buNone/>
            </a:pPr>
            <a:r>
              <a:t/>
            </a:r>
            <a:endParaRPr/>
          </a:p>
          <a:p>
            <a:pPr indent="45720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cxnSp>
        <p:nvCxnSpPr>
          <p:cNvPr id="390" name="Google Shape;390;p23"/>
          <p:cNvCxnSpPr/>
          <p:nvPr/>
        </p:nvCxnSpPr>
        <p:spPr>
          <a:xfrm flipH="1" rot="10800000">
            <a:off x="5226600" y="2745450"/>
            <a:ext cx="475500" cy="15600"/>
          </a:xfrm>
          <a:prstGeom prst="straightConnector1">
            <a:avLst/>
          </a:prstGeom>
          <a:noFill/>
          <a:ln cap="flat" cmpd="sng" w="38100">
            <a:solidFill>
              <a:srgbClr val="00FF00"/>
            </a:solidFill>
            <a:prstDash val="solid"/>
            <a:round/>
            <a:headEnd len="sm" w="sm" type="none"/>
            <a:tailEnd len="med" w="med" type="stealth"/>
          </a:ln>
        </p:spPr>
      </p:cxn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4"/>
          <p:cNvSpPr txBox="1"/>
          <p:nvPr>
            <p:ph idx="1" type="body"/>
          </p:nvPr>
        </p:nvSpPr>
        <p:spPr>
          <a:xfrm>
            <a:off x="1495950" y="517100"/>
            <a:ext cx="4201500" cy="3398100"/>
          </a:xfrm>
          <a:prstGeom prst="rect">
            <a:avLst/>
          </a:prstGeom>
          <a:noFill/>
          <a:ln>
            <a:noFill/>
          </a:ln>
        </p:spPr>
        <p:txBody>
          <a:bodyPr anchorCtr="0" anchor="t" bIns="91425" lIns="91425" spcFirstLastPara="1" rIns="91425" wrap="square" tIns="91425">
            <a:noAutofit/>
          </a:bodyPr>
          <a:lstStyle/>
          <a:p>
            <a:pPr indent="0" lvl="0" marL="0" rtl="0" algn="l">
              <a:lnSpc>
                <a:spcPct val="40000"/>
              </a:lnSpc>
              <a:spcBef>
                <a:spcPts val="0"/>
              </a:spcBef>
              <a:spcAft>
                <a:spcPts val="0"/>
              </a:spcAft>
              <a:buSzPts val="1300"/>
              <a:buNone/>
            </a:pPr>
            <a:r>
              <a:rPr lang="en-GB"/>
              <a:t>for(j to m) 	L(0,j)=0;</a:t>
            </a:r>
            <a:endParaRPr/>
          </a:p>
          <a:p>
            <a:pPr indent="0" lvl="0" marL="0" rtl="0" algn="l">
              <a:lnSpc>
                <a:spcPct val="40000"/>
              </a:lnSpc>
              <a:spcBef>
                <a:spcPts val="1600"/>
              </a:spcBef>
              <a:spcAft>
                <a:spcPts val="0"/>
              </a:spcAft>
              <a:buSzPts val="1300"/>
              <a:buNone/>
            </a:pPr>
            <a:r>
              <a:rPr lang="en-GB"/>
              <a:t>for(i=1 to n){</a:t>
            </a:r>
            <a:endParaRPr/>
          </a:p>
          <a:p>
            <a:pPr indent="0" lvl="0" marL="0" rtl="0" algn="l">
              <a:lnSpc>
                <a:spcPct val="40000"/>
              </a:lnSpc>
              <a:spcBef>
                <a:spcPts val="1600"/>
              </a:spcBef>
              <a:spcAft>
                <a:spcPts val="0"/>
              </a:spcAft>
              <a:buSzPts val="1300"/>
              <a:buNone/>
            </a:pPr>
            <a:r>
              <a:rPr lang="en-GB"/>
              <a:t>        for(j= 1 to m){</a:t>
            </a:r>
            <a:endParaRPr/>
          </a:p>
          <a:p>
            <a:pPr indent="0" lvl="0" marL="0" rtl="0" algn="l">
              <a:lnSpc>
                <a:spcPct val="40000"/>
              </a:lnSpc>
              <a:spcBef>
                <a:spcPts val="1600"/>
              </a:spcBef>
              <a:spcAft>
                <a:spcPts val="0"/>
              </a:spcAft>
              <a:buSzPts val="1300"/>
              <a:buNone/>
            </a:pPr>
            <a:r>
              <a:rPr lang="en-GB"/>
              <a:t>               if(w1[i]=w2[j])	</a:t>
            </a:r>
            <a:endParaRPr/>
          </a:p>
          <a:p>
            <a:pPr indent="0" lvl="0" marL="0" rtl="0" algn="l">
              <a:lnSpc>
                <a:spcPct val="40000"/>
              </a:lnSpc>
              <a:spcBef>
                <a:spcPts val="1600"/>
              </a:spcBef>
              <a:spcAft>
                <a:spcPts val="0"/>
              </a:spcAft>
              <a:buSzPts val="1300"/>
              <a:buNone/>
            </a:pPr>
            <a:r>
              <a:rPr lang="en-GB"/>
              <a:t>                                 L[i,j] = L[i-1,j-1] + 1;</a:t>
            </a:r>
            <a:endParaRPr/>
          </a:p>
          <a:p>
            <a:pPr indent="0" lvl="0" marL="0" rtl="0" algn="l">
              <a:lnSpc>
                <a:spcPct val="40000"/>
              </a:lnSpc>
              <a:spcBef>
                <a:spcPts val="1600"/>
              </a:spcBef>
              <a:spcAft>
                <a:spcPts val="0"/>
              </a:spcAft>
              <a:buSzPts val="1300"/>
              <a:buNone/>
            </a:pPr>
            <a:r>
              <a:rPr lang="en-GB"/>
              <a:t>                else	</a:t>
            </a:r>
            <a:endParaRPr/>
          </a:p>
          <a:p>
            <a:pPr indent="0" lvl="0" marL="0" rtl="0" algn="l">
              <a:lnSpc>
                <a:spcPct val="40000"/>
              </a:lnSpc>
              <a:spcBef>
                <a:spcPts val="1600"/>
              </a:spcBef>
              <a:spcAft>
                <a:spcPts val="0"/>
              </a:spcAft>
              <a:buSzPts val="1300"/>
              <a:buNone/>
            </a:pPr>
            <a:r>
              <a:rPr lang="en-GB"/>
              <a:t>                                L[i,j] =  max(L[i-1,j],L[i,j-1]);</a:t>
            </a:r>
            <a:endParaRPr/>
          </a:p>
          <a:p>
            <a:pPr indent="0" lvl="0" marL="0" rtl="0" algn="l">
              <a:lnSpc>
                <a:spcPct val="40000"/>
              </a:lnSpc>
              <a:spcBef>
                <a:spcPts val="1600"/>
              </a:spcBef>
              <a:spcAft>
                <a:spcPts val="0"/>
              </a:spcAft>
              <a:buSzPts val="1300"/>
              <a:buNone/>
            </a:pPr>
            <a:r>
              <a:rPr lang="en-GB"/>
              <a:t>             }</a:t>
            </a:r>
            <a:endParaRPr/>
          </a:p>
          <a:p>
            <a:pPr indent="0" lvl="0" marL="0" rtl="0" algn="l">
              <a:lnSpc>
                <a:spcPct val="40000"/>
              </a:lnSpc>
              <a:spcBef>
                <a:spcPts val="1600"/>
              </a:spcBef>
              <a:spcAft>
                <a:spcPts val="0"/>
              </a:spcAft>
              <a:buSzPts val="1300"/>
              <a:buNone/>
            </a:pPr>
            <a:r>
              <a:rPr lang="en-GB"/>
              <a:t>}</a:t>
            </a:r>
            <a:endParaRPr/>
          </a:p>
          <a:p>
            <a:pPr indent="0" lvl="0" marL="0" rtl="0" algn="l">
              <a:lnSpc>
                <a:spcPct val="40000"/>
              </a:lnSpc>
              <a:spcBef>
                <a:spcPts val="1600"/>
              </a:spcBef>
              <a:spcAft>
                <a:spcPts val="0"/>
              </a:spcAft>
              <a:buSzPts val="1300"/>
              <a:buNone/>
            </a:pPr>
            <a:r>
              <a:rPr lang="en-GB"/>
              <a:t>return L[n,m];</a:t>
            </a:r>
            <a:endParaRPr/>
          </a:p>
          <a:p>
            <a:pPr indent="0" lvl="0" marL="0" rtl="0" algn="l">
              <a:lnSpc>
                <a:spcPct val="40000"/>
              </a:lnSpc>
              <a:spcBef>
                <a:spcPts val="1600"/>
              </a:spcBef>
              <a:spcAft>
                <a:spcPts val="1600"/>
              </a:spcAft>
              <a:buSzPts val="1300"/>
              <a:buNone/>
            </a:pPr>
            <a:r>
              <a:rPr lang="en-GB"/>
              <a:t>}</a:t>
            </a:r>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5"/>
          <p:cNvSpPr txBox="1"/>
          <p:nvPr>
            <p:ph idx="1" type="body"/>
          </p:nvPr>
        </p:nvSpPr>
        <p:spPr>
          <a:xfrm>
            <a:off x="1161427" y="762325"/>
            <a:ext cx="5575550" cy="4152000"/>
          </a:xfrm>
          <a:prstGeom prst="rect">
            <a:avLst/>
          </a:prstGeom>
          <a:blipFill rotWithShape="1">
            <a:blip r:embed="rId3">
              <a:alphaModFix/>
            </a:blip>
            <a:stretch>
              <a:fillRect b="-293" l="-217" r="0" t="-2054"/>
            </a:stretch>
          </a:blip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GB"/>
              <a:t> </a:t>
            </a:r>
            <a:endParaRPr/>
          </a:p>
        </p:txBody>
      </p:sp>
      <p:sp>
        <p:nvSpPr>
          <p:cNvPr id="401" name="Google Shape;401;p25"/>
          <p:cNvSpPr txBox="1"/>
          <p:nvPr>
            <p:ph type="title"/>
          </p:nvPr>
        </p:nvSpPr>
        <p:spPr>
          <a:xfrm>
            <a:off x="1242375" y="164125"/>
            <a:ext cx="6463800" cy="59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Time &amp; Space Complexity of Algorithm</a:t>
            </a:r>
            <a:endParaRPr b="1" u="sng"/>
          </a:p>
        </p:txBody>
      </p:sp>
      <p:pic>
        <p:nvPicPr>
          <p:cNvPr id="402" name="Google Shape;402;p25"/>
          <p:cNvPicPr preferRelativeResize="0"/>
          <p:nvPr/>
        </p:nvPicPr>
        <p:blipFill rotWithShape="1">
          <a:blip r:embed="rId4">
            <a:alphaModFix/>
          </a:blip>
          <a:srcRect b="7022" l="16804" r="18906" t="74"/>
          <a:stretch/>
        </p:blipFill>
        <p:spPr>
          <a:xfrm rot="1258804">
            <a:off x="7268192" y="828499"/>
            <a:ext cx="1750025" cy="2789841"/>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6"/>
          <p:cNvSpPr txBox="1"/>
          <p:nvPr>
            <p:ph type="title"/>
          </p:nvPr>
        </p:nvSpPr>
        <p:spPr>
          <a:xfrm>
            <a:off x="1297500" y="230475"/>
            <a:ext cx="2162100" cy="5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Conclusion</a:t>
            </a:r>
            <a:endParaRPr b="1" u="sng"/>
          </a:p>
        </p:txBody>
      </p:sp>
      <p:sp>
        <p:nvSpPr>
          <p:cNvPr id="408" name="Google Shape;408;p26"/>
          <p:cNvSpPr txBox="1"/>
          <p:nvPr/>
        </p:nvSpPr>
        <p:spPr>
          <a:xfrm>
            <a:off x="1387625" y="925100"/>
            <a:ext cx="6392400" cy="2124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FFFFFF"/>
              </a:buClr>
              <a:buSzPts val="1400"/>
              <a:buFont typeface="Lato"/>
              <a:buChar char="❖"/>
            </a:pPr>
            <a:r>
              <a:rPr b="0" i="0" lang="en-GB" sz="1400" u="none" cap="none" strike="noStrike">
                <a:solidFill>
                  <a:srgbClr val="FFFFFF"/>
                </a:solidFill>
                <a:latin typeface="Lato"/>
                <a:ea typeface="Lato"/>
                <a:cs typeface="Lato"/>
                <a:sym typeface="Lato"/>
              </a:rPr>
              <a:t>Our Plagiarism Detector tool is a code-based system which uses techniques like normalization which includes removing comments, header-files, white-spaces, line-spaces etc from all the files that needs to be checked.</a:t>
            </a:r>
            <a:endParaRPr b="0" i="0" sz="1400" u="none" cap="none" strike="noStrike">
              <a:solidFill>
                <a:srgbClr val="FFFFFF"/>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317500" lvl="0" marL="457200" marR="0" rtl="0" algn="l">
              <a:lnSpc>
                <a:spcPct val="100000"/>
              </a:lnSpc>
              <a:spcBef>
                <a:spcPts val="0"/>
              </a:spcBef>
              <a:spcAft>
                <a:spcPts val="0"/>
              </a:spcAft>
              <a:buClr>
                <a:srgbClr val="FFFFFF"/>
              </a:buClr>
              <a:buSzPts val="1400"/>
              <a:buFont typeface="Lato"/>
              <a:buChar char="❖"/>
            </a:pPr>
            <a:r>
              <a:rPr b="0" i="0" lang="en-GB" sz="1400" u="none" cap="none" strike="noStrike">
                <a:solidFill>
                  <a:srgbClr val="FFFFFF"/>
                </a:solidFill>
                <a:latin typeface="Lato"/>
                <a:ea typeface="Lato"/>
                <a:cs typeface="Lato"/>
                <a:sym typeface="Lato"/>
              </a:rPr>
              <a:t>Then, we compare the files on the basis of their content.</a:t>
            </a:r>
            <a:endParaRPr b="0" i="0" sz="1400" u="none" cap="none" strike="noStrike">
              <a:solidFill>
                <a:srgbClr val="FFFFFF"/>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317500" lvl="0" marL="457200" marR="0" rtl="0" algn="l">
              <a:lnSpc>
                <a:spcPct val="100000"/>
              </a:lnSpc>
              <a:spcBef>
                <a:spcPts val="0"/>
              </a:spcBef>
              <a:spcAft>
                <a:spcPts val="0"/>
              </a:spcAft>
              <a:buClr>
                <a:srgbClr val="FFFFFF"/>
              </a:buClr>
              <a:buSzPts val="1400"/>
              <a:buFont typeface="Lato"/>
              <a:buChar char="❖"/>
            </a:pPr>
            <a:r>
              <a:rPr b="0" i="0" lang="en-GB" sz="1400" u="none" cap="none" strike="noStrike">
                <a:solidFill>
                  <a:srgbClr val="FFFFFF"/>
                </a:solidFill>
                <a:latin typeface="Lato"/>
                <a:ea typeface="Lato"/>
                <a:cs typeface="Lato"/>
                <a:sym typeface="Lato"/>
              </a:rPr>
              <a:t>We then rank the files according to the percentage-plagiarism found in the files(in decreasing order). </a:t>
            </a:r>
            <a:endParaRPr b="0" i="0" sz="1400" u="none" cap="none" strike="noStrike">
              <a:solidFill>
                <a:srgbClr val="FFFFFF"/>
              </a:solidFill>
              <a:latin typeface="Lato"/>
              <a:ea typeface="Lato"/>
              <a:cs typeface="Lato"/>
              <a:sym typeface="Lato"/>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7"/>
          <p:cNvSpPr txBox="1"/>
          <p:nvPr>
            <p:ph type="title"/>
          </p:nvPr>
        </p:nvSpPr>
        <p:spPr>
          <a:xfrm>
            <a:off x="1297500" y="393750"/>
            <a:ext cx="2376300" cy="5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Future Work</a:t>
            </a:r>
            <a:endParaRPr b="1" u="sng"/>
          </a:p>
        </p:txBody>
      </p:sp>
      <p:sp>
        <p:nvSpPr>
          <p:cNvPr id="414" name="Google Shape;414;p27"/>
          <p:cNvSpPr txBox="1"/>
          <p:nvPr/>
        </p:nvSpPr>
        <p:spPr>
          <a:xfrm>
            <a:off x="1260575" y="1012150"/>
            <a:ext cx="6708600" cy="2986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FFFFFF"/>
              </a:buClr>
              <a:buSzPts val="1400"/>
              <a:buFont typeface="Lato"/>
              <a:buChar char="❖"/>
            </a:pPr>
            <a:r>
              <a:rPr b="0" i="0" lang="en-GB" sz="1400" u="none" cap="none" strike="noStrike">
                <a:solidFill>
                  <a:srgbClr val="FFFFFF"/>
                </a:solidFill>
                <a:latin typeface="Lato"/>
                <a:ea typeface="Lato"/>
                <a:cs typeface="Lato"/>
                <a:sym typeface="Lato"/>
              </a:rPr>
              <a:t>As we have already discussed the algorithm for comparing text files, so now with the help of this, any programmer can implement this in C/C++ or any other programming language.</a:t>
            </a:r>
            <a:endParaRPr b="0" i="0" sz="1400" u="none" cap="none" strike="noStrike">
              <a:solidFill>
                <a:srgbClr val="FFFFFF"/>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317500" lvl="0" marL="457200" marR="0" rtl="0" algn="l">
              <a:lnSpc>
                <a:spcPct val="100000"/>
              </a:lnSpc>
              <a:spcBef>
                <a:spcPts val="0"/>
              </a:spcBef>
              <a:spcAft>
                <a:spcPts val="0"/>
              </a:spcAft>
              <a:buClr>
                <a:srgbClr val="FFFFFF"/>
              </a:buClr>
              <a:buSzPts val="1400"/>
              <a:buFont typeface="Lato"/>
              <a:buChar char="❖"/>
            </a:pPr>
            <a:r>
              <a:rPr b="0" i="0" lang="en-GB" sz="1400" u="none" cap="none" strike="noStrike">
                <a:solidFill>
                  <a:srgbClr val="FFFFFF"/>
                </a:solidFill>
                <a:latin typeface="Lato"/>
                <a:ea typeface="Lato"/>
                <a:cs typeface="Lato"/>
                <a:sym typeface="Lato"/>
              </a:rPr>
              <a:t>Now as improvement in our algorithm, one can also add features to our algorithm such that even for two programming files having the same functionality but just the variable names are changed, the plagiarism percentage should reflect that.</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a:p>
            <a:pPr indent="-317500" lvl="0" marL="457200" marR="0" rtl="0" algn="l">
              <a:lnSpc>
                <a:spcPct val="100000"/>
              </a:lnSpc>
              <a:spcBef>
                <a:spcPts val="0"/>
              </a:spcBef>
              <a:spcAft>
                <a:spcPts val="0"/>
              </a:spcAft>
              <a:buClr>
                <a:srgbClr val="FFFFFF"/>
              </a:buClr>
              <a:buSzPts val="1400"/>
              <a:buFont typeface="Lato"/>
              <a:buChar char="❖"/>
            </a:pPr>
            <a:r>
              <a:rPr b="0" i="0" lang="en-GB" sz="1400" u="none" cap="none" strike="noStrike">
                <a:solidFill>
                  <a:srgbClr val="FFFFFF"/>
                </a:solidFill>
                <a:latin typeface="Lato"/>
                <a:ea typeface="Lato"/>
                <a:cs typeface="Lato"/>
                <a:sym typeface="Lato"/>
              </a:rPr>
              <a:t>Another suggestion could be if by someway we can find the running time of the programming files, then it would make the algorithm more efficient.</a:t>
            </a:r>
            <a:endParaRPr b="0" i="0" sz="1400" u="none" cap="none" strike="noStrike">
              <a:solidFill>
                <a:srgbClr val="FFFFFF"/>
              </a:solidFill>
              <a:latin typeface="Lato"/>
              <a:ea typeface="Lato"/>
              <a:cs typeface="Lato"/>
              <a:sym typeface="Lato"/>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8"/>
          <p:cNvSpPr txBox="1"/>
          <p:nvPr>
            <p:ph type="title"/>
          </p:nvPr>
        </p:nvSpPr>
        <p:spPr>
          <a:xfrm>
            <a:off x="522825" y="2225550"/>
            <a:ext cx="3063300"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3900"/>
              <a:t>Thank you!</a:t>
            </a:r>
            <a:endParaRPr b="1" sz="3900"/>
          </a:p>
        </p:txBody>
      </p:sp>
      <p:grpSp>
        <p:nvGrpSpPr>
          <p:cNvPr id="420" name="Google Shape;420;p28"/>
          <p:cNvGrpSpPr/>
          <p:nvPr/>
        </p:nvGrpSpPr>
        <p:grpSpPr>
          <a:xfrm>
            <a:off x="4066820" y="1553491"/>
            <a:ext cx="3159984" cy="2439109"/>
            <a:chOff x="3553042" y="1657806"/>
            <a:chExt cx="3461100" cy="2671532"/>
          </a:xfrm>
        </p:grpSpPr>
        <p:sp>
          <p:nvSpPr>
            <p:cNvPr id="421" name="Google Shape;421;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28"/>
          <p:cNvSpPr/>
          <p:nvPr/>
        </p:nvSpPr>
        <p:spPr>
          <a:xfrm flipH="1">
            <a:off x="4114917" y="1606596"/>
            <a:ext cx="3063300" cy="17433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8"/>
          <p:cNvSpPr/>
          <p:nvPr/>
        </p:nvSpPr>
        <p:spPr>
          <a:xfrm flipH="1">
            <a:off x="6762011" y="2461590"/>
            <a:ext cx="1024200" cy="13332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28"/>
          <p:cNvGrpSpPr/>
          <p:nvPr/>
        </p:nvGrpSpPr>
        <p:grpSpPr>
          <a:xfrm>
            <a:off x="8110843" y="3519561"/>
            <a:ext cx="435785" cy="692277"/>
            <a:chOff x="7982421" y="3727763"/>
            <a:chExt cx="477311" cy="758244"/>
          </a:xfrm>
        </p:grpSpPr>
        <p:sp>
          <p:nvSpPr>
            <p:cNvPr id="432" name="Google Shape;432;p2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40" name="Google Shape;440;p28"/>
          <p:cNvPicPr preferRelativeResize="0"/>
          <p:nvPr/>
        </p:nvPicPr>
        <p:blipFill rotWithShape="1">
          <a:blip r:embed="rId3">
            <a:alphaModFix/>
          </a:blip>
          <a:srcRect b="27092" l="49668" r="37351" t="55914"/>
          <a:stretch/>
        </p:blipFill>
        <p:spPr>
          <a:xfrm>
            <a:off x="8127235" y="3662762"/>
            <a:ext cx="379200" cy="429900"/>
          </a:xfrm>
          <a:prstGeom prst="roundRect">
            <a:avLst>
              <a:gd fmla="val 7794" name="adj"/>
            </a:avLst>
          </a:prstGeom>
          <a:noFill/>
          <a:ln cap="flat" cmpd="sng" w="9525">
            <a:solidFill>
              <a:srgbClr val="FFFFFF"/>
            </a:solidFill>
            <a:prstDash val="solid"/>
            <a:round/>
            <a:headEnd len="sm" w="sm" type="none"/>
            <a:tailEnd len="sm" w="sm" type="none"/>
          </a:ln>
        </p:spPr>
      </p:pic>
      <p:pic>
        <p:nvPicPr>
          <p:cNvPr id="441" name="Google Shape;441;p28"/>
          <p:cNvPicPr preferRelativeResize="0"/>
          <p:nvPr/>
        </p:nvPicPr>
        <p:blipFill rotWithShape="1">
          <a:blip r:embed="rId4">
            <a:alphaModFix/>
          </a:blip>
          <a:srcRect b="7857" l="71071" r="14641" t="52620"/>
          <a:stretch/>
        </p:blipFill>
        <p:spPr>
          <a:xfrm>
            <a:off x="8155951" y="3669690"/>
            <a:ext cx="345571" cy="399300"/>
          </a:xfrm>
          <a:prstGeom prst="rect">
            <a:avLst/>
          </a:prstGeom>
          <a:noFill/>
          <a:ln>
            <a:noFill/>
          </a:ln>
        </p:spPr>
      </p:pic>
      <p:sp>
        <p:nvSpPr>
          <p:cNvPr id="442" name="Google Shape;442;p28"/>
          <p:cNvSpPr/>
          <p:nvPr/>
        </p:nvSpPr>
        <p:spPr>
          <a:xfrm flipH="1">
            <a:off x="6405284" y="2990309"/>
            <a:ext cx="520500" cy="8679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8"/>
          <p:cNvSpPr/>
          <p:nvPr/>
        </p:nvSpPr>
        <p:spPr>
          <a:xfrm>
            <a:off x="4112750" y="2352675"/>
            <a:ext cx="3063300" cy="867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4" name="Google Shape;444;p28"/>
          <p:cNvPicPr preferRelativeResize="0"/>
          <p:nvPr/>
        </p:nvPicPr>
        <p:blipFill rotWithShape="1">
          <a:blip r:embed="rId4">
            <a:alphaModFix/>
          </a:blip>
          <a:srcRect b="0" l="0" r="68023" t="45024"/>
          <a:stretch/>
        </p:blipFill>
        <p:spPr>
          <a:xfrm>
            <a:off x="5123374" y="2342450"/>
            <a:ext cx="945756" cy="813000"/>
          </a:xfrm>
          <a:prstGeom prst="rect">
            <a:avLst/>
          </a:prstGeom>
          <a:noFill/>
          <a:ln>
            <a:noFill/>
          </a:ln>
        </p:spPr>
      </p:pic>
      <p:pic>
        <p:nvPicPr>
          <p:cNvPr id="445" name="Google Shape;445;p28"/>
          <p:cNvPicPr preferRelativeResize="0"/>
          <p:nvPr/>
        </p:nvPicPr>
        <p:blipFill rotWithShape="1">
          <a:blip r:embed="rId4">
            <a:alphaModFix/>
          </a:blip>
          <a:srcRect b="53427" l="6131" r="6132" t="0"/>
          <a:stretch/>
        </p:blipFill>
        <p:spPr>
          <a:xfrm>
            <a:off x="4115125" y="1605644"/>
            <a:ext cx="3063300" cy="813000"/>
          </a:xfrm>
          <a:prstGeom prst="rect">
            <a:avLst/>
          </a:prstGeom>
          <a:noFill/>
          <a:ln>
            <a:noFill/>
          </a:ln>
        </p:spPr>
      </p:pic>
      <p:grpSp>
        <p:nvGrpSpPr>
          <p:cNvPr id="446" name="Google Shape;446;p28"/>
          <p:cNvGrpSpPr/>
          <p:nvPr/>
        </p:nvGrpSpPr>
        <p:grpSpPr>
          <a:xfrm>
            <a:off x="6405845" y="2969497"/>
            <a:ext cx="520684" cy="1036471"/>
            <a:chOff x="9543736" y="4486132"/>
            <a:chExt cx="570300" cy="1135236"/>
          </a:xfrm>
        </p:grpSpPr>
        <p:sp>
          <p:nvSpPr>
            <p:cNvPr id="447" name="Google Shape;447;p2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51" name="Google Shape;451;p28"/>
          <p:cNvPicPr preferRelativeResize="0"/>
          <p:nvPr/>
        </p:nvPicPr>
        <p:blipFill rotWithShape="1">
          <a:blip r:embed="rId4">
            <a:alphaModFix/>
          </a:blip>
          <a:srcRect b="13520" l="31692" r="54020" t="44924"/>
          <a:stretch/>
        </p:blipFill>
        <p:spPr>
          <a:xfrm>
            <a:off x="6405700" y="3088186"/>
            <a:ext cx="520676" cy="757290"/>
          </a:xfrm>
          <a:prstGeom prst="rect">
            <a:avLst/>
          </a:prstGeom>
          <a:noFill/>
          <a:ln>
            <a:noFill/>
          </a:ln>
        </p:spPr>
      </p:pic>
      <p:grpSp>
        <p:nvGrpSpPr>
          <p:cNvPr id="452" name="Google Shape;452;p28"/>
          <p:cNvGrpSpPr/>
          <p:nvPr/>
        </p:nvGrpSpPr>
        <p:grpSpPr>
          <a:xfrm>
            <a:off x="6914880" y="2393854"/>
            <a:ext cx="1024386" cy="1522884"/>
            <a:chOff x="6505573" y="2745170"/>
            <a:chExt cx="1122000" cy="1668000"/>
          </a:xfrm>
        </p:grpSpPr>
        <p:sp>
          <p:nvSpPr>
            <p:cNvPr id="453" name="Google Shape;453;p2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57" name="Google Shape;457;p28"/>
          <p:cNvPicPr preferRelativeResize="0"/>
          <p:nvPr/>
        </p:nvPicPr>
        <p:blipFill rotWithShape="1">
          <a:blip r:embed="rId4">
            <a:alphaModFix/>
          </a:blip>
          <a:srcRect b="17022" l="46398" r="43560" t="46706"/>
          <a:stretch/>
        </p:blipFill>
        <p:spPr>
          <a:xfrm>
            <a:off x="6992850" y="2491625"/>
            <a:ext cx="885675" cy="1333200"/>
          </a:xfrm>
          <a:prstGeom prst="rect">
            <a:avLst/>
          </a:prstGeom>
          <a:noFill/>
          <a:ln>
            <a:noFill/>
          </a:ln>
        </p:spPr>
      </p:pic>
      <p:pic>
        <p:nvPicPr>
          <p:cNvPr descr="offset_comp_342327_edited.jpg" id="458" name="Google Shape;458;p28"/>
          <p:cNvPicPr preferRelativeResize="0"/>
          <p:nvPr/>
        </p:nvPicPr>
        <p:blipFill rotWithShape="1">
          <a:blip r:embed="rId3">
            <a:alphaModFix/>
          </a:blip>
          <a:srcRect b="36556" l="48584" r="37425" t="47335"/>
          <a:stretch/>
        </p:blipFill>
        <p:spPr>
          <a:xfrm>
            <a:off x="7710355" y="3609141"/>
            <a:ext cx="400500" cy="399300"/>
          </a:xfrm>
          <a:prstGeom prst="ellipse">
            <a:avLst/>
          </a:prstGeom>
          <a:noFill/>
          <a:ln cap="flat" cmpd="sng" w="9525">
            <a:solidFill>
              <a:srgbClr val="FFFFFF"/>
            </a:solidFill>
            <a:prstDash val="solid"/>
            <a:round/>
            <a:headEnd len="sm" w="sm" type="none"/>
            <a:tailEnd len="sm" w="sm" type="none"/>
          </a:ln>
        </p:spPr>
      </p:pic>
      <p:grpSp>
        <p:nvGrpSpPr>
          <p:cNvPr id="459" name="Google Shape;459;p28"/>
          <p:cNvGrpSpPr/>
          <p:nvPr/>
        </p:nvGrpSpPr>
        <p:grpSpPr>
          <a:xfrm>
            <a:off x="7682854" y="3462661"/>
            <a:ext cx="455496" cy="692277"/>
            <a:chOff x="7360635" y="3728000"/>
            <a:chExt cx="498900" cy="758244"/>
          </a:xfrm>
        </p:grpSpPr>
        <p:sp>
          <p:nvSpPr>
            <p:cNvPr id="460" name="Google Shape;460;p2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8"/>
            <p:cNvSpPr/>
            <p:nvPr/>
          </p:nvSpPr>
          <p:spPr>
            <a:xfrm>
              <a:off x="7360635" y="3861694"/>
              <a:ext cx="498900" cy="498900"/>
            </a:xfrm>
            <a:prstGeom prst="ellipse">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4" name="Google Shape;464;p28"/>
          <p:cNvPicPr preferRelativeResize="0"/>
          <p:nvPr/>
        </p:nvPicPr>
        <p:blipFill rotWithShape="1">
          <a:blip r:embed="rId4">
            <a:alphaModFix/>
          </a:blip>
          <a:srcRect b="10690" l="57867" r="28738" t="47317"/>
          <a:stretch/>
        </p:blipFill>
        <p:spPr>
          <a:xfrm>
            <a:off x="7783238" y="3609150"/>
            <a:ext cx="254724" cy="3993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
          <p:cNvSpPr txBox="1"/>
          <p:nvPr>
            <p:ph type="title"/>
          </p:nvPr>
        </p:nvSpPr>
        <p:spPr>
          <a:xfrm>
            <a:off x="1242100" y="467750"/>
            <a:ext cx="1825200" cy="4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Contents</a:t>
            </a:r>
            <a:endParaRPr b="1" u="sng"/>
          </a:p>
        </p:txBody>
      </p:sp>
      <p:sp>
        <p:nvSpPr>
          <p:cNvPr id="250" name="Google Shape;250;p3"/>
          <p:cNvSpPr txBox="1"/>
          <p:nvPr/>
        </p:nvSpPr>
        <p:spPr>
          <a:xfrm>
            <a:off x="837101" y="1106975"/>
            <a:ext cx="3018300" cy="3255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Montserrat"/>
              <a:buChar char="❖"/>
            </a:pPr>
            <a:r>
              <a:rPr b="0" i="0" lang="en-GB" sz="1400" u="none" cap="none" strike="noStrike">
                <a:solidFill>
                  <a:srgbClr val="FFFFFF"/>
                </a:solidFill>
                <a:latin typeface="Montserrat"/>
                <a:ea typeface="Montserrat"/>
                <a:cs typeface="Montserrat"/>
                <a:sym typeface="Montserrat"/>
              </a:rPr>
              <a:t>Introduction</a:t>
            </a:r>
            <a:endParaRPr b="0" i="0" sz="1800" u="none" cap="none" strike="noStrike">
              <a:solidFill>
                <a:srgbClr val="FFFFFF"/>
              </a:solidFill>
              <a:latin typeface="Average"/>
              <a:ea typeface="Average"/>
              <a:cs typeface="Average"/>
              <a:sym typeface="Average"/>
            </a:endParaRPr>
          </a:p>
        </p:txBody>
      </p:sp>
      <p:sp>
        <p:nvSpPr>
          <p:cNvPr id="251" name="Google Shape;251;p3"/>
          <p:cNvSpPr txBox="1"/>
          <p:nvPr/>
        </p:nvSpPr>
        <p:spPr>
          <a:xfrm>
            <a:off x="837101" y="1432476"/>
            <a:ext cx="3018300" cy="3255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Montserrat"/>
              <a:buChar char="❖"/>
            </a:pPr>
            <a:r>
              <a:rPr b="0" i="0" lang="en-GB" sz="1400" u="none" cap="none" strike="noStrike">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Understanding the </a:t>
            </a:r>
            <a:r>
              <a:rPr b="0" i="0" lang="en-GB" sz="1400" u="none" cap="none" strike="noStrike">
                <a:solidFill>
                  <a:srgbClr val="FFFFFF"/>
                </a:solidFill>
                <a:latin typeface="Montserrat"/>
                <a:ea typeface="Montserrat"/>
                <a:cs typeface="Montserrat"/>
                <a:sym typeface="Montserrat"/>
              </a:rPr>
              <a:t>need</a:t>
            </a:r>
            <a:endParaRPr b="0" i="0" sz="1400" u="none" cap="none" strike="noStrike">
              <a:solidFill>
                <a:srgbClr val="FFFFFF"/>
              </a:solidFill>
              <a:latin typeface="Montserrat"/>
              <a:ea typeface="Montserrat"/>
              <a:cs typeface="Montserrat"/>
              <a:sym typeface="Montserrat"/>
            </a:endParaRPr>
          </a:p>
        </p:txBody>
      </p:sp>
      <p:sp>
        <p:nvSpPr>
          <p:cNvPr id="252" name="Google Shape;252;p3"/>
          <p:cNvSpPr txBox="1"/>
          <p:nvPr/>
        </p:nvSpPr>
        <p:spPr>
          <a:xfrm>
            <a:off x="837101" y="1757976"/>
            <a:ext cx="3018300" cy="3255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Montserrat"/>
              <a:buChar char="❖"/>
            </a:pPr>
            <a:r>
              <a:rPr b="0" i="0" lang="en-GB" sz="1400" u="none" cap="none" strike="noStrike">
                <a:solidFill>
                  <a:srgbClr val="FFFFFF"/>
                </a:solidFill>
                <a:latin typeface="Montserrat"/>
                <a:ea typeface="Montserrat"/>
                <a:cs typeface="Montserrat"/>
                <a:sym typeface="Montserrat"/>
              </a:rPr>
              <a:t>Motivation</a:t>
            </a:r>
            <a:endParaRPr b="0" i="0" sz="1400" u="none" cap="none" strike="noStrike">
              <a:solidFill>
                <a:srgbClr val="FFFFFF"/>
              </a:solidFill>
              <a:latin typeface="Montserrat"/>
              <a:ea typeface="Montserrat"/>
              <a:cs typeface="Montserrat"/>
              <a:sym typeface="Montserrat"/>
            </a:endParaRPr>
          </a:p>
        </p:txBody>
      </p:sp>
      <p:sp>
        <p:nvSpPr>
          <p:cNvPr id="253" name="Google Shape;253;p3"/>
          <p:cNvSpPr txBox="1"/>
          <p:nvPr/>
        </p:nvSpPr>
        <p:spPr>
          <a:xfrm>
            <a:off x="837101" y="2083477"/>
            <a:ext cx="3018300" cy="3255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Montserrat"/>
              <a:buChar char="❖"/>
            </a:pPr>
            <a:r>
              <a:rPr b="0" i="0" lang="en-GB" sz="1400" u="none" cap="none" strike="noStrike">
                <a:solidFill>
                  <a:srgbClr val="FFFFFF"/>
                </a:solidFill>
                <a:latin typeface="Montserrat"/>
                <a:ea typeface="Montserrat"/>
                <a:cs typeface="Montserrat"/>
                <a:sym typeface="Montserrat"/>
              </a:rPr>
              <a:t>Problem Statement</a:t>
            </a:r>
            <a:endParaRPr b="0" i="0" sz="1800" u="none" cap="none" strike="noStrike">
              <a:solidFill>
                <a:srgbClr val="FFFFFF"/>
              </a:solidFill>
              <a:latin typeface="Average"/>
              <a:ea typeface="Average"/>
              <a:cs typeface="Average"/>
              <a:sym typeface="Average"/>
            </a:endParaRPr>
          </a:p>
        </p:txBody>
      </p:sp>
      <p:sp>
        <p:nvSpPr>
          <p:cNvPr id="254" name="Google Shape;254;p3"/>
          <p:cNvSpPr txBox="1"/>
          <p:nvPr/>
        </p:nvSpPr>
        <p:spPr>
          <a:xfrm>
            <a:off x="837101" y="2408977"/>
            <a:ext cx="3018300" cy="3255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Montserrat"/>
              <a:buChar char="❖"/>
            </a:pPr>
            <a:r>
              <a:rPr b="0" i="0" lang="en-GB" sz="1400" u="none" cap="none" strike="noStrike">
                <a:solidFill>
                  <a:srgbClr val="FFFFFF"/>
                </a:solidFill>
                <a:latin typeface="Montserrat"/>
                <a:ea typeface="Montserrat"/>
                <a:cs typeface="Montserrat"/>
                <a:sym typeface="Montserrat"/>
              </a:rPr>
              <a:t>Pseudo-code of PART-1</a:t>
            </a:r>
            <a:endParaRPr b="0" i="0" sz="1800" u="none" cap="none" strike="noStrike">
              <a:solidFill>
                <a:srgbClr val="FFFFFF"/>
              </a:solidFill>
              <a:latin typeface="Average"/>
              <a:ea typeface="Average"/>
              <a:cs typeface="Average"/>
              <a:sym typeface="Average"/>
            </a:endParaRPr>
          </a:p>
        </p:txBody>
      </p:sp>
      <p:sp>
        <p:nvSpPr>
          <p:cNvPr id="255" name="Google Shape;255;p3"/>
          <p:cNvSpPr txBox="1"/>
          <p:nvPr/>
        </p:nvSpPr>
        <p:spPr>
          <a:xfrm>
            <a:off x="837098" y="3134675"/>
            <a:ext cx="3018300" cy="3255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Montserrat"/>
              <a:buChar char="❖"/>
            </a:pPr>
            <a:r>
              <a:rPr b="0" i="0" lang="en-GB" sz="1400" u="none" cap="none" strike="noStrike">
                <a:solidFill>
                  <a:srgbClr val="FFFFFF"/>
                </a:solidFill>
                <a:latin typeface="Montserrat"/>
                <a:ea typeface="Montserrat"/>
                <a:cs typeface="Montserrat"/>
                <a:sym typeface="Montserrat"/>
              </a:rPr>
              <a:t>Pseudo-code of PART-2</a:t>
            </a:r>
            <a:endParaRPr b="0" i="0" sz="1400" u="none" cap="none" strike="noStrike">
              <a:solidFill>
                <a:srgbClr val="CACACA"/>
              </a:solidFill>
              <a:latin typeface="Montserrat"/>
              <a:ea typeface="Montserrat"/>
              <a:cs typeface="Montserrat"/>
              <a:sym typeface="Montserrat"/>
            </a:endParaRPr>
          </a:p>
        </p:txBody>
      </p:sp>
      <p:sp>
        <p:nvSpPr>
          <p:cNvPr id="256" name="Google Shape;256;p3"/>
          <p:cNvSpPr txBox="1"/>
          <p:nvPr/>
        </p:nvSpPr>
        <p:spPr>
          <a:xfrm>
            <a:off x="837100" y="2734475"/>
            <a:ext cx="4842300" cy="400200"/>
          </a:xfrm>
          <a:prstGeom prst="rect">
            <a:avLst/>
          </a:prstGeom>
          <a:noFill/>
          <a:ln>
            <a:noFill/>
          </a:ln>
        </p:spPr>
        <p:txBody>
          <a:bodyPr anchorCtr="0" anchor="ctr" bIns="91425" lIns="91425" spcFirstLastPara="1" rIns="91425" wrap="square" tIns="91425">
            <a:spAutoFit/>
          </a:bodyPr>
          <a:lstStyle/>
          <a:p>
            <a:pPr indent="-317500" lvl="0" marL="457200" marR="0" rtl="0" algn="l">
              <a:lnSpc>
                <a:spcPct val="100000"/>
              </a:lnSpc>
              <a:spcBef>
                <a:spcPts val="0"/>
              </a:spcBef>
              <a:spcAft>
                <a:spcPts val="0"/>
              </a:spcAft>
              <a:buClr>
                <a:srgbClr val="FFFFFF"/>
              </a:buClr>
              <a:buSzPts val="1400"/>
              <a:buFont typeface="Lato"/>
              <a:buChar char="❖"/>
            </a:pPr>
            <a:r>
              <a:rPr i="0" lang="en-GB" sz="1400" u="none" cap="none" strike="noStrike">
                <a:solidFill>
                  <a:srgbClr val="FFFFFF"/>
                </a:solidFill>
                <a:latin typeface="Lato"/>
                <a:ea typeface="Lato"/>
                <a:cs typeface="Lato"/>
                <a:sym typeface="Lato"/>
              </a:rPr>
              <a:t>Time-Complexity &amp; Space-Complexity Analysis</a:t>
            </a:r>
            <a:endParaRPr i="0" sz="1400" u="none" cap="none" strike="noStrike">
              <a:solidFill>
                <a:srgbClr val="FFFFFF"/>
              </a:solidFill>
              <a:latin typeface="Lato"/>
              <a:ea typeface="Lato"/>
              <a:cs typeface="Lato"/>
              <a:sym typeface="Lato"/>
            </a:endParaRPr>
          </a:p>
        </p:txBody>
      </p:sp>
      <p:sp>
        <p:nvSpPr>
          <p:cNvPr id="257" name="Google Shape;257;p3"/>
          <p:cNvSpPr txBox="1"/>
          <p:nvPr/>
        </p:nvSpPr>
        <p:spPr>
          <a:xfrm>
            <a:off x="837100" y="3460175"/>
            <a:ext cx="5410200" cy="400200"/>
          </a:xfrm>
          <a:prstGeom prst="rect">
            <a:avLst/>
          </a:prstGeom>
          <a:noFill/>
          <a:ln>
            <a:noFill/>
          </a:ln>
        </p:spPr>
        <p:txBody>
          <a:bodyPr anchorCtr="0" anchor="ctr" bIns="91425" lIns="91425" spcFirstLastPara="1" rIns="91425" wrap="square" tIns="91425">
            <a:spAutoFit/>
          </a:bodyPr>
          <a:lstStyle/>
          <a:p>
            <a:pPr indent="-317500" lvl="0" marL="457200" marR="0" rtl="0" algn="l">
              <a:lnSpc>
                <a:spcPct val="100000"/>
              </a:lnSpc>
              <a:spcBef>
                <a:spcPts val="0"/>
              </a:spcBef>
              <a:spcAft>
                <a:spcPts val="0"/>
              </a:spcAft>
              <a:buClr>
                <a:srgbClr val="FFFFFF"/>
              </a:buClr>
              <a:buSzPts val="1400"/>
              <a:buFont typeface="Lato"/>
              <a:buChar char="❖"/>
            </a:pPr>
            <a:r>
              <a:rPr i="0" lang="en-GB" sz="1400" u="none" cap="none" strike="noStrike">
                <a:solidFill>
                  <a:srgbClr val="FFFFFF"/>
                </a:solidFill>
                <a:latin typeface="Lato"/>
                <a:ea typeface="Lato"/>
                <a:cs typeface="Lato"/>
                <a:sym typeface="Lato"/>
              </a:rPr>
              <a:t>Time-Complexity &amp; Space-Complexity Analysis</a:t>
            </a:r>
            <a:endParaRPr i="0" sz="1400" u="none" cap="none" strike="noStrike">
              <a:solidFill>
                <a:srgbClr val="FFFFFF"/>
              </a:solidFill>
              <a:latin typeface="Lato"/>
              <a:ea typeface="Lato"/>
              <a:cs typeface="Lato"/>
              <a:sym typeface="Lato"/>
            </a:endParaRPr>
          </a:p>
        </p:txBody>
      </p:sp>
      <p:sp>
        <p:nvSpPr>
          <p:cNvPr id="258" name="Google Shape;258;p3"/>
          <p:cNvSpPr txBox="1"/>
          <p:nvPr/>
        </p:nvSpPr>
        <p:spPr>
          <a:xfrm>
            <a:off x="837100" y="3707975"/>
            <a:ext cx="2420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FFFFFF"/>
              </a:buClr>
              <a:buSzPts val="1400"/>
              <a:buFont typeface="Montserrat"/>
              <a:buChar char="❖"/>
            </a:pPr>
            <a:r>
              <a:rPr i="0" lang="en-GB" sz="1400" u="none" cap="none" strike="noStrike">
                <a:solidFill>
                  <a:srgbClr val="FFFFFF"/>
                </a:solidFill>
                <a:latin typeface="Montserrat"/>
                <a:ea typeface="Montserrat"/>
                <a:cs typeface="Montserrat"/>
                <a:sym typeface="Montserrat"/>
              </a:rPr>
              <a:t>Conclusions</a:t>
            </a:r>
            <a:endParaRPr i="0" sz="1400" u="none" cap="none" strike="noStrike">
              <a:solidFill>
                <a:srgbClr val="FFFFFF"/>
              </a:solidFill>
              <a:latin typeface="Montserrat"/>
              <a:ea typeface="Montserrat"/>
              <a:cs typeface="Montserrat"/>
              <a:sym typeface="Montserrat"/>
            </a:endParaRPr>
          </a:p>
        </p:txBody>
      </p:sp>
      <p:sp>
        <p:nvSpPr>
          <p:cNvPr id="259" name="Google Shape;259;p3"/>
          <p:cNvSpPr txBox="1"/>
          <p:nvPr/>
        </p:nvSpPr>
        <p:spPr>
          <a:xfrm>
            <a:off x="837099" y="4085375"/>
            <a:ext cx="2367000" cy="3255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Montserrat"/>
              <a:buChar char="❖"/>
            </a:pPr>
            <a:r>
              <a:rPr b="0" i="0" lang="en-GB" sz="1400" u="none" cap="none" strike="noStrike">
                <a:solidFill>
                  <a:srgbClr val="FFFFFF"/>
                </a:solidFill>
                <a:latin typeface="Montserrat"/>
                <a:ea typeface="Montserrat"/>
                <a:cs typeface="Montserrat"/>
                <a:sym typeface="Montserrat"/>
              </a:rPr>
              <a:t>Future Work</a:t>
            </a:r>
            <a:endParaRPr b="0" i="0" sz="1800" u="none" cap="none" strike="noStrike">
              <a:solidFill>
                <a:srgbClr val="FFFFFF"/>
              </a:solidFill>
              <a:latin typeface="Average"/>
              <a:ea typeface="Average"/>
              <a:cs typeface="Average"/>
              <a:sym typeface="Average"/>
            </a:endParaRPr>
          </a:p>
        </p:txBody>
      </p:sp>
      <p:sp>
        <p:nvSpPr>
          <p:cNvPr id="260" name="Google Shape;260;p3"/>
          <p:cNvSpPr txBox="1"/>
          <p:nvPr/>
        </p:nvSpPr>
        <p:spPr>
          <a:xfrm>
            <a:off x="837099" y="4390175"/>
            <a:ext cx="2163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FFFFFF"/>
              </a:solidFill>
              <a:latin typeface="Average"/>
              <a:ea typeface="Average"/>
              <a:cs typeface="Average"/>
              <a:sym typeface="Average"/>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
          <p:cNvSpPr txBox="1"/>
          <p:nvPr>
            <p:ph type="title"/>
          </p:nvPr>
        </p:nvSpPr>
        <p:spPr>
          <a:xfrm>
            <a:off x="1373700" y="393750"/>
            <a:ext cx="2422500" cy="46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Introduction</a:t>
            </a:r>
            <a:endParaRPr b="1" u="sng"/>
          </a:p>
        </p:txBody>
      </p:sp>
      <p:sp>
        <p:nvSpPr>
          <p:cNvPr id="266" name="Google Shape;266;p4"/>
          <p:cNvSpPr txBox="1"/>
          <p:nvPr>
            <p:ph idx="1" type="body"/>
          </p:nvPr>
        </p:nvSpPr>
        <p:spPr>
          <a:xfrm>
            <a:off x="1251575" y="1172600"/>
            <a:ext cx="7575000" cy="331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sz="1400"/>
              <a:t>The act of plagiarizing is when you use someone's else words and ideas without giving due credits to the original writer and regard the work as your own. Plagiarism is defined by S. Hannabuss as “</a:t>
            </a:r>
            <a:r>
              <a:rPr b="1" lang="en-GB" sz="1400"/>
              <a:t>is the act of imitating or copying or using somebody else’s creation or idea without permission and presenting it as one’s own.</a:t>
            </a:r>
            <a:r>
              <a:rPr lang="en-GB" sz="1400"/>
              <a:t>” </a:t>
            </a:r>
            <a:endParaRPr sz="1400"/>
          </a:p>
          <a:p>
            <a:pPr indent="0" lvl="0" marL="0" rtl="0" algn="l">
              <a:lnSpc>
                <a:spcPct val="115000"/>
              </a:lnSpc>
              <a:spcBef>
                <a:spcPts val="1600"/>
              </a:spcBef>
              <a:spcAft>
                <a:spcPts val="0"/>
              </a:spcAft>
              <a:buSzPts val="1300"/>
              <a:buNone/>
            </a:pPr>
            <a:r>
              <a:rPr lang="en-GB" sz="1400"/>
              <a:t>Plagiarism is similar to the act of stealing. If the act of stealing someone's car, watches, cell phone and others is punishable by law, surely the act of stealing someone ideas, thoughts, writings or words is also considered wrongful. </a:t>
            </a:r>
            <a:endParaRPr sz="1400"/>
          </a:p>
          <a:p>
            <a:pPr indent="0" lvl="0" marL="0" rtl="0" algn="l">
              <a:lnSpc>
                <a:spcPct val="115000"/>
              </a:lnSpc>
              <a:spcBef>
                <a:spcPts val="1600"/>
              </a:spcBef>
              <a:spcAft>
                <a:spcPts val="0"/>
              </a:spcAft>
              <a:buSzPts val="1300"/>
              <a:buNone/>
            </a:pPr>
            <a:r>
              <a:rPr lang="en-GB" sz="1400"/>
              <a:t>However, this does not mean that students should not view other's works or sources for references. Taking in opinions and ideas from experts in order to increase knowledge is a good thing, but most importantly is to make sure that the origin of the sources and the relevant cited references are duly credited. Failure to credit the original writer is considered as plagiarism. </a:t>
            </a:r>
            <a:endParaRPr sz="1400">
              <a:latin typeface="Arial"/>
              <a:ea typeface="Arial"/>
              <a:cs typeface="Arial"/>
              <a:sym typeface="Arial"/>
            </a:endParaRPr>
          </a:p>
          <a:p>
            <a:pPr indent="0" lvl="0" marL="0" rtl="0" algn="l">
              <a:lnSpc>
                <a:spcPct val="115000"/>
              </a:lnSpc>
              <a:spcBef>
                <a:spcPts val="1600"/>
              </a:spcBef>
              <a:spcAft>
                <a:spcPts val="1600"/>
              </a:spcAft>
              <a:buSzPts val="1300"/>
              <a:buNone/>
            </a:pPr>
            <a:r>
              <a:t/>
            </a:r>
            <a:endParaRPr sz="1400"/>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
          <p:cNvSpPr txBox="1"/>
          <p:nvPr>
            <p:ph type="title"/>
          </p:nvPr>
        </p:nvSpPr>
        <p:spPr>
          <a:xfrm>
            <a:off x="1223542" y="245832"/>
            <a:ext cx="3798935" cy="52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latin typeface="Trebuchet MS"/>
                <a:ea typeface="Trebuchet MS"/>
                <a:cs typeface="Trebuchet MS"/>
                <a:sym typeface="Trebuchet MS"/>
              </a:rPr>
              <a:t>Understanding the need</a:t>
            </a:r>
            <a:endParaRPr b="1" u="sng">
              <a:latin typeface="Trebuchet MS"/>
              <a:ea typeface="Trebuchet MS"/>
              <a:cs typeface="Trebuchet MS"/>
              <a:sym typeface="Trebuchet MS"/>
            </a:endParaRPr>
          </a:p>
        </p:txBody>
      </p:sp>
      <p:sp>
        <p:nvSpPr>
          <p:cNvPr id="272" name="Google Shape;272;p5"/>
          <p:cNvSpPr txBox="1"/>
          <p:nvPr/>
        </p:nvSpPr>
        <p:spPr>
          <a:xfrm>
            <a:off x="868025" y="1418047"/>
            <a:ext cx="557700" cy="4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73" name="Google Shape;273;p5"/>
          <p:cNvSpPr txBox="1"/>
          <p:nvPr>
            <p:ph idx="1" type="body"/>
          </p:nvPr>
        </p:nvSpPr>
        <p:spPr>
          <a:xfrm>
            <a:off x="1552775" y="1006200"/>
            <a:ext cx="7145400" cy="125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Plagiarism in coding is not entirely a new phenomenon. The issue has been discussed and studied previously by researchers to identify the severity of the problem and what factors contribute to the act of plagiarism. In programming assignment , plagiarism does not necessary only involve copying the source code but if someone include comments, program input data and interface designs that can also be considered as plagiarizing</a:t>
            </a:r>
            <a:endParaRPr>
              <a:solidFill>
                <a:srgbClr val="FFFFFF"/>
              </a:solidFill>
            </a:endParaRPr>
          </a:p>
        </p:txBody>
      </p:sp>
      <p:sp>
        <p:nvSpPr>
          <p:cNvPr id="274" name="Google Shape;274;p5"/>
          <p:cNvSpPr txBox="1"/>
          <p:nvPr/>
        </p:nvSpPr>
        <p:spPr>
          <a:xfrm>
            <a:off x="817475" y="3363650"/>
            <a:ext cx="658800" cy="4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75" name="Google Shape;275;p5"/>
          <p:cNvSpPr txBox="1"/>
          <p:nvPr>
            <p:ph idx="1" type="body"/>
          </p:nvPr>
        </p:nvSpPr>
        <p:spPr>
          <a:xfrm>
            <a:off x="1552475" y="2420550"/>
            <a:ext cx="7315200" cy="240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Plagiarism in coding is hard to be detected because of the similar coding used for the same application. Plagiarism in coding is easy to do, but difficult to detect (as cited in N. Wagner, 2000). Students copy all or part of a program from some source or from 2 different sources and submit the copy as their own work. This includes students who collaborate and submit similar work. Such plagiarism is felt to be common, though the true extent is hard to assess. When a teacher in a programming course gives same assignment problems to all students then all students have to work on same problems. So it is the possibility that some students write source code of problems by their own and remaining students just take the code from them and amend it like changing of variable names, changing the order of statements, functions and variables of class and submit it. These types of modifications in source code are very difficult to catch</a:t>
            </a:r>
            <a:endParaRPr>
              <a:solidFill>
                <a:srgbClr val="FFFFFF"/>
              </a:solidFill>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6"/>
          <p:cNvSpPr txBox="1"/>
          <p:nvPr>
            <p:ph type="title"/>
          </p:nvPr>
        </p:nvSpPr>
        <p:spPr>
          <a:xfrm>
            <a:off x="823850" y="866775"/>
            <a:ext cx="2491800" cy="59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GB" u="sng"/>
              <a:t>Motivation</a:t>
            </a:r>
            <a:endParaRPr b="1" u="sng"/>
          </a:p>
        </p:txBody>
      </p:sp>
      <p:sp>
        <p:nvSpPr>
          <p:cNvPr id="281" name="Google Shape;281;p6"/>
          <p:cNvSpPr txBox="1"/>
          <p:nvPr/>
        </p:nvSpPr>
        <p:spPr>
          <a:xfrm>
            <a:off x="385750" y="1662450"/>
            <a:ext cx="47853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Lato"/>
                <a:ea typeface="Lato"/>
                <a:cs typeface="Lato"/>
                <a:sym typeface="Lato"/>
              </a:rPr>
              <a:t>The motivation to carry out the research is based on the need for a program that is able to simplify the task of lecturer in checking accurately through student‟s coding of C files, line by line in ensuring no duplication is being made from other sources. This is to avoid too much time spent on examining a single assignment and to ensure that equal time is given on the checking of each assignment. The research includes suggestion on different methods in detecting plagiarism in C code files(although can be extended to other programming languages) and recommendation on best approaches for future work and study references. </a:t>
            </a:r>
            <a:endParaRPr b="0" i="0" sz="1400" u="none" cap="none" strike="noStrike">
              <a:solidFill>
                <a:srgbClr val="FFFFFF"/>
              </a:solidFill>
              <a:latin typeface="Lato"/>
              <a:ea typeface="Lato"/>
              <a:cs typeface="Lato"/>
              <a:sym typeface="Lato"/>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Problem Statement</a:t>
            </a:r>
            <a:endParaRPr b="1" u="sng"/>
          </a:p>
        </p:txBody>
      </p:sp>
      <p:sp>
        <p:nvSpPr>
          <p:cNvPr id="287" name="Google Shape;287;p7"/>
          <p:cNvSpPr txBox="1"/>
          <p:nvPr>
            <p:ph idx="1" type="body"/>
          </p:nvPr>
        </p:nvSpPr>
        <p:spPr>
          <a:xfrm>
            <a:off x="1297500" y="1053200"/>
            <a:ext cx="6750000" cy="157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latin typeface="Arial"/>
                <a:ea typeface="Arial"/>
                <a:cs typeface="Arial"/>
                <a:sym typeface="Arial"/>
              </a:rPr>
              <a:t>Faculty members of Algorithms Lab are searching for a good Plagiarism Detector that they can use to find out the students involved in malpractices.They have N programming files in C language submitted by N different students. </a:t>
            </a:r>
            <a:endParaRPr>
              <a:latin typeface="Arial"/>
              <a:ea typeface="Arial"/>
              <a:cs typeface="Arial"/>
              <a:sym typeface="Arial"/>
            </a:endParaRPr>
          </a:p>
          <a:p>
            <a:pPr indent="0" lvl="0" marL="0" rtl="0" algn="l">
              <a:lnSpc>
                <a:spcPct val="115000"/>
              </a:lnSpc>
              <a:spcBef>
                <a:spcPts val="1600"/>
              </a:spcBef>
              <a:spcAft>
                <a:spcPts val="1600"/>
              </a:spcAft>
              <a:buSzPts val="1300"/>
              <a:buNone/>
            </a:pPr>
            <a:r>
              <a:rPr lang="en-GB">
                <a:latin typeface="Arial"/>
                <a:ea typeface="Arial"/>
                <a:cs typeface="Arial"/>
                <a:sym typeface="Arial"/>
              </a:rPr>
              <a:t>Help them to search those students by providing them percentage plagiarism between all possible set of two files in a rankwised manner.</a:t>
            </a:r>
            <a:endParaRPr/>
          </a:p>
        </p:txBody>
      </p:sp>
      <p:sp>
        <p:nvSpPr>
          <p:cNvPr id="288" name="Google Shape;288;p7"/>
          <p:cNvSpPr txBox="1"/>
          <p:nvPr/>
        </p:nvSpPr>
        <p:spPr>
          <a:xfrm>
            <a:off x="1464450" y="3171850"/>
            <a:ext cx="6215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n-GB" sz="1400" u="none" cap="none" strike="noStrike">
                <a:solidFill>
                  <a:schemeClr val="lt1"/>
                </a:solidFill>
                <a:latin typeface="Lato"/>
                <a:ea typeface="Lato"/>
                <a:cs typeface="Lato"/>
                <a:sym typeface="Lato"/>
              </a:rPr>
              <a:t>Maximum number of characters in file_name including extension is 100</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n-GB" sz="1400" u="none" cap="none" strike="noStrike">
                <a:solidFill>
                  <a:schemeClr val="lt1"/>
                </a:solidFill>
                <a:latin typeface="Lato"/>
                <a:ea typeface="Lato"/>
                <a:cs typeface="Lato"/>
                <a:sym typeface="Lato"/>
              </a:rPr>
              <a:t>Maximum number  of characters in a   particular line of a code is 1000</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89" name="Google Shape;289;p7"/>
          <p:cNvSpPr txBox="1"/>
          <p:nvPr/>
        </p:nvSpPr>
        <p:spPr>
          <a:xfrm>
            <a:off x="1543050" y="2753925"/>
            <a:ext cx="1809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GB" sz="2300" u="sng" cap="none" strike="noStrike">
                <a:solidFill>
                  <a:srgbClr val="FFFFFF"/>
                </a:solidFill>
                <a:latin typeface="Lato"/>
                <a:ea typeface="Lato"/>
                <a:cs typeface="Lato"/>
                <a:sym typeface="Lato"/>
              </a:rPr>
              <a:t>Constraints</a:t>
            </a:r>
            <a:endParaRPr b="1" i="0" sz="2300" u="sng" cap="none" strike="noStrike">
              <a:solidFill>
                <a:srgbClr val="FFFFFF"/>
              </a:solidFill>
              <a:latin typeface="Lato"/>
              <a:ea typeface="Lato"/>
              <a:cs typeface="Lato"/>
              <a:sym typeface="Lato"/>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8"/>
          <p:cNvSpPr txBox="1"/>
          <p:nvPr>
            <p:ph type="title"/>
          </p:nvPr>
        </p:nvSpPr>
        <p:spPr>
          <a:xfrm>
            <a:off x="1297500" y="329450"/>
            <a:ext cx="5067600" cy="58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u="sng"/>
              <a:t>Input &amp; Output specifications</a:t>
            </a:r>
            <a:endParaRPr b="1" u="sng"/>
          </a:p>
        </p:txBody>
      </p:sp>
      <p:sp>
        <p:nvSpPr>
          <p:cNvPr id="295" name="Google Shape;295;p8"/>
          <p:cNvSpPr txBox="1"/>
          <p:nvPr>
            <p:ph idx="1" type="body"/>
          </p:nvPr>
        </p:nvSpPr>
        <p:spPr>
          <a:xfrm>
            <a:off x="1297500" y="1044000"/>
            <a:ext cx="7038900" cy="36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For executing the program,  user has to enter command line arguments.</a:t>
            </a:r>
            <a:endParaRPr/>
          </a:p>
          <a:p>
            <a:pPr indent="0" lvl="0" marL="0" rtl="0" algn="l">
              <a:lnSpc>
                <a:spcPct val="100000"/>
              </a:lnSpc>
              <a:spcBef>
                <a:spcPts val="1600"/>
              </a:spcBef>
              <a:spcAft>
                <a:spcPts val="0"/>
              </a:spcAft>
              <a:buSzPts val="1300"/>
              <a:buNone/>
            </a:pPr>
            <a:r>
              <a:rPr lang="en-GB"/>
              <a:t>Input:  Plagiarism_Detector    N     file_1    file_2      file_3  …………………………….   file_N </a:t>
            </a:r>
            <a:endParaRPr/>
          </a:p>
          <a:p>
            <a:pPr indent="0" lvl="0" marL="0" rtl="0" algn="l">
              <a:lnSpc>
                <a:spcPct val="30000"/>
              </a:lnSpc>
              <a:spcBef>
                <a:spcPts val="1600"/>
              </a:spcBef>
              <a:spcAft>
                <a:spcPts val="0"/>
              </a:spcAft>
              <a:buSzPts val="1300"/>
              <a:buNone/>
            </a:pPr>
            <a:r>
              <a:rPr lang="en-GB"/>
              <a:t>                where  N = number of files to be checked,</a:t>
            </a:r>
            <a:endParaRPr/>
          </a:p>
          <a:p>
            <a:pPr indent="0" lvl="0" marL="0" rtl="0" algn="l">
              <a:lnSpc>
                <a:spcPct val="30000"/>
              </a:lnSpc>
              <a:spcBef>
                <a:spcPts val="1600"/>
              </a:spcBef>
              <a:spcAft>
                <a:spcPts val="0"/>
              </a:spcAft>
              <a:buSzPts val="1300"/>
              <a:buNone/>
            </a:pPr>
            <a:r>
              <a:rPr lang="en-GB"/>
              <a:t>                               and file_1,  file_2,  .... , file_N are the names of the respective files(with extensions).</a:t>
            </a:r>
            <a:endParaRPr/>
          </a:p>
          <a:p>
            <a:pPr indent="0" lvl="0" marL="0" rtl="0" algn="l">
              <a:lnSpc>
                <a:spcPct val="30000"/>
              </a:lnSpc>
              <a:spcBef>
                <a:spcPts val="1600"/>
              </a:spcBef>
              <a:spcAft>
                <a:spcPts val="0"/>
              </a:spcAft>
              <a:buSzPts val="1300"/>
              <a:buNone/>
            </a:pPr>
            <a:r>
              <a:t/>
            </a:r>
            <a:endParaRPr/>
          </a:p>
          <a:p>
            <a:pPr indent="0" lvl="0" marL="0" rtl="0" algn="l">
              <a:lnSpc>
                <a:spcPct val="30000"/>
              </a:lnSpc>
              <a:spcBef>
                <a:spcPts val="1600"/>
              </a:spcBef>
              <a:spcAft>
                <a:spcPts val="0"/>
              </a:spcAft>
              <a:buSzPts val="1300"/>
              <a:buNone/>
            </a:pPr>
            <a:r>
              <a:rPr lang="en-GB"/>
              <a:t>Output: </a:t>
            </a:r>
            <a:endParaRPr/>
          </a:p>
          <a:p>
            <a:pPr indent="0" lvl="0" marL="0" rtl="0" algn="l">
              <a:lnSpc>
                <a:spcPct val="30000"/>
              </a:lnSpc>
              <a:spcBef>
                <a:spcPts val="1600"/>
              </a:spcBef>
              <a:spcAft>
                <a:spcPts val="0"/>
              </a:spcAft>
              <a:buSzPts val="1300"/>
              <a:buNone/>
            </a:pPr>
            <a:r>
              <a:rPr lang="en-GB"/>
              <a:t> File_name      File_name          Percentage Plagiarism</a:t>
            </a:r>
            <a:endParaRPr/>
          </a:p>
          <a:p>
            <a:pPr indent="0" lvl="0" marL="0" rtl="0" algn="l">
              <a:lnSpc>
                <a:spcPct val="30000"/>
              </a:lnSpc>
              <a:spcBef>
                <a:spcPts val="1600"/>
              </a:spcBef>
              <a:spcAft>
                <a:spcPts val="0"/>
              </a:spcAft>
              <a:buSzPts val="1300"/>
              <a:buNone/>
            </a:pPr>
            <a:r>
              <a:rPr lang="en-GB"/>
              <a:t>    </a:t>
            </a:r>
            <a:endParaRPr/>
          </a:p>
          <a:p>
            <a:pPr indent="0" lvl="0" marL="0" rtl="0" algn="l">
              <a:lnSpc>
                <a:spcPct val="30000"/>
              </a:lnSpc>
              <a:spcBef>
                <a:spcPts val="1600"/>
              </a:spcBef>
              <a:spcAft>
                <a:spcPts val="0"/>
              </a:spcAft>
              <a:buSzPts val="1300"/>
              <a:buNone/>
            </a:pPr>
            <a:r>
              <a:rPr lang="en-GB"/>
              <a:t>     file_1.c               file_5.c                              88.96 %</a:t>
            </a:r>
            <a:endParaRPr/>
          </a:p>
          <a:p>
            <a:pPr indent="0" lvl="0" marL="0" rtl="0" algn="l">
              <a:lnSpc>
                <a:spcPct val="30000"/>
              </a:lnSpc>
              <a:spcBef>
                <a:spcPts val="1600"/>
              </a:spcBef>
              <a:spcAft>
                <a:spcPts val="0"/>
              </a:spcAft>
              <a:buSzPts val="1300"/>
              <a:buNone/>
            </a:pPr>
            <a:r>
              <a:rPr lang="en-GB"/>
              <a:t>     file_4.c               file_9.c                              80.56 %</a:t>
            </a:r>
            <a:endParaRPr/>
          </a:p>
          <a:p>
            <a:pPr indent="0" lvl="0" marL="0" rtl="0" algn="l">
              <a:lnSpc>
                <a:spcPct val="30000"/>
              </a:lnSpc>
              <a:spcBef>
                <a:spcPts val="1600"/>
              </a:spcBef>
              <a:spcAft>
                <a:spcPts val="0"/>
              </a:spcAft>
              <a:buSzPts val="1300"/>
              <a:buNone/>
            </a:pPr>
            <a:r>
              <a:rPr lang="en-GB"/>
              <a:t>      …...                        …….                                 …….</a:t>
            </a:r>
            <a:endParaRPr/>
          </a:p>
          <a:p>
            <a:pPr indent="0" lvl="0" marL="0" rtl="0" algn="l">
              <a:lnSpc>
                <a:spcPct val="30000"/>
              </a:lnSpc>
              <a:spcBef>
                <a:spcPts val="1600"/>
              </a:spcBef>
              <a:spcAft>
                <a:spcPts val="0"/>
              </a:spcAft>
              <a:buSzPts val="1300"/>
              <a:buNone/>
            </a:pPr>
            <a:r>
              <a:rPr lang="en-GB"/>
              <a:t>      …..                         …….                                 …….</a:t>
            </a:r>
            <a:endParaRPr/>
          </a:p>
          <a:p>
            <a:pPr indent="0" lvl="0" marL="0" rtl="0" algn="l">
              <a:lnSpc>
                <a:spcPct val="30000"/>
              </a:lnSpc>
              <a:spcBef>
                <a:spcPts val="1600"/>
              </a:spcBef>
              <a:spcAft>
                <a:spcPts val="1600"/>
              </a:spcAft>
              <a:buSzPts val="1300"/>
              <a:buNone/>
            </a:pPr>
            <a:r>
              <a:rPr lang="en-GB"/>
              <a:t>Average plagiarism = 82%               </a:t>
            </a:r>
            <a:endParaRPr/>
          </a:p>
        </p:txBody>
      </p:sp>
      <p:cxnSp>
        <p:nvCxnSpPr>
          <p:cNvPr id="296" name="Google Shape;296;p8"/>
          <p:cNvCxnSpPr/>
          <p:nvPr/>
        </p:nvCxnSpPr>
        <p:spPr>
          <a:xfrm flipH="1" rot="10800000">
            <a:off x="1396100" y="3197400"/>
            <a:ext cx="3756600" cy="18300"/>
          </a:xfrm>
          <a:prstGeom prst="straightConnector1">
            <a:avLst/>
          </a:prstGeom>
          <a:noFill/>
          <a:ln cap="flat" cmpd="sng" w="28575">
            <a:solidFill>
              <a:schemeClr val="dk2"/>
            </a:solidFill>
            <a:prstDash val="dash"/>
            <a:round/>
            <a:headEnd len="sm" w="sm" type="none"/>
            <a:tailEnd len="sm" w="sm" type="none"/>
          </a:ln>
        </p:spPr>
      </p:cxnSp>
      <p:sp>
        <p:nvSpPr>
          <p:cNvPr id="297" name="Google Shape;297;p8"/>
          <p:cNvSpPr/>
          <p:nvPr/>
        </p:nvSpPr>
        <p:spPr>
          <a:xfrm>
            <a:off x="1178250" y="841800"/>
            <a:ext cx="7103029" cy="1653275"/>
          </a:xfrm>
          <a:custGeom>
            <a:rect b="b" l="l" r="r" t="t"/>
            <a:pathLst>
              <a:path extrusionOk="0" h="66131" w="269667">
                <a:moveTo>
                  <a:pt x="0" y="3306"/>
                </a:moveTo>
                <a:lnTo>
                  <a:pt x="368" y="66131"/>
                </a:lnTo>
                <a:lnTo>
                  <a:pt x="269667" y="66131"/>
                </a:lnTo>
                <a:lnTo>
                  <a:pt x="269667" y="0"/>
                </a:lnTo>
                <a:lnTo>
                  <a:pt x="4776" y="0"/>
                </a:lnTo>
                <a:close/>
              </a:path>
            </a:pathLst>
          </a:custGeom>
          <a:noFill/>
          <a:ln cap="flat" cmpd="sng" w="19050">
            <a:solidFill>
              <a:srgbClr val="FFFF00"/>
            </a:solidFill>
            <a:prstDash val="solid"/>
            <a:round/>
            <a:headEnd len="sm" w="sm" type="none"/>
            <a:tailEnd len="sm" w="sm" type="none"/>
          </a:ln>
        </p:spPr>
      </p:sp>
      <p:sp>
        <p:nvSpPr>
          <p:cNvPr id="298" name="Google Shape;298;p8"/>
          <p:cNvSpPr/>
          <p:nvPr/>
        </p:nvSpPr>
        <p:spPr>
          <a:xfrm rot="10800000">
            <a:off x="1155570" y="2571747"/>
            <a:ext cx="7162356" cy="2222828"/>
          </a:xfrm>
          <a:custGeom>
            <a:rect b="b" l="l" r="r" t="t"/>
            <a:pathLst>
              <a:path extrusionOk="0" h="66131" w="269667">
                <a:moveTo>
                  <a:pt x="0" y="3306"/>
                </a:moveTo>
                <a:lnTo>
                  <a:pt x="368" y="66131"/>
                </a:lnTo>
                <a:lnTo>
                  <a:pt x="269667" y="66131"/>
                </a:lnTo>
                <a:lnTo>
                  <a:pt x="269667" y="0"/>
                </a:lnTo>
                <a:lnTo>
                  <a:pt x="4776" y="0"/>
                </a:lnTo>
                <a:close/>
              </a:path>
            </a:pathLst>
          </a:custGeom>
          <a:noFill/>
          <a:ln cap="flat" cmpd="sng" w="38100">
            <a:solidFill>
              <a:srgbClr val="00FF00"/>
            </a:solidFill>
            <a:prstDash val="solid"/>
            <a:round/>
            <a:headEnd len="sm" w="sm" type="none"/>
            <a:tailEnd len="sm" w="sm" type="none"/>
          </a:ln>
        </p:spPr>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9"/>
          <p:cNvSpPr txBox="1"/>
          <p:nvPr>
            <p:ph idx="4294967295" type="title"/>
          </p:nvPr>
        </p:nvSpPr>
        <p:spPr>
          <a:xfrm>
            <a:off x="2957700" y="0"/>
            <a:ext cx="3228600" cy="444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2000" u="sng"/>
              <a:t>Pseudocode Of PART-1</a:t>
            </a:r>
            <a:endParaRPr b="1" sz="2000" u="sng"/>
          </a:p>
        </p:txBody>
      </p:sp>
      <p:sp>
        <p:nvSpPr>
          <p:cNvPr id="304" name="Google Shape;304;p9"/>
          <p:cNvSpPr txBox="1"/>
          <p:nvPr>
            <p:ph idx="4294967295" type="body"/>
          </p:nvPr>
        </p:nvSpPr>
        <p:spPr>
          <a:xfrm>
            <a:off x="0" y="444000"/>
            <a:ext cx="9144000" cy="4699500"/>
          </a:xfrm>
          <a:prstGeom prst="rect">
            <a:avLst/>
          </a:prstGeom>
          <a:noFill/>
          <a:ln>
            <a:noFill/>
          </a:ln>
        </p:spPr>
        <p:txBody>
          <a:bodyPr anchorCtr="0" anchor="t" bIns="91425" lIns="91425" spcFirstLastPara="1" rIns="91425" wrap="square" tIns="91425">
            <a:noAutofit/>
          </a:bodyPr>
          <a:lstStyle/>
          <a:p>
            <a:pPr indent="0" lvl="0" marL="0" rtl="0" algn="l">
              <a:lnSpc>
                <a:spcPct val="20000"/>
              </a:lnSpc>
              <a:spcBef>
                <a:spcPts val="0"/>
              </a:spcBef>
              <a:spcAft>
                <a:spcPts val="0"/>
              </a:spcAft>
              <a:buSzPts val="1300"/>
              <a:buNone/>
            </a:pPr>
            <a:r>
              <a:rPr lang="en-GB"/>
              <a:t>declare a structure to store result of each set of files to be compared i.e which and which file is compared and  what is the </a:t>
            </a:r>
            <a:endParaRPr/>
          </a:p>
          <a:p>
            <a:pPr indent="0" lvl="0" marL="0" rtl="0" algn="l">
              <a:lnSpc>
                <a:spcPct val="20000"/>
              </a:lnSpc>
              <a:spcBef>
                <a:spcPts val="1600"/>
              </a:spcBef>
              <a:spcAft>
                <a:spcPts val="0"/>
              </a:spcAft>
              <a:buSzPts val="1300"/>
              <a:buNone/>
            </a:pPr>
            <a:r>
              <a:rPr lang="en-GB"/>
              <a:t>percentage plagiarism</a:t>
            </a:r>
            <a:endParaRPr/>
          </a:p>
          <a:p>
            <a:pPr indent="0" lvl="0" marL="0" rtl="0" algn="l">
              <a:lnSpc>
                <a:spcPct val="20000"/>
              </a:lnSpc>
              <a:spcBef>
                <a:spcPts val="1600"/>
              </a:spcBef>
              <a:spcAft>
                <a:spcPts val="0"/>
              </a:spcAft>
              <a:buSzPts val="1300"/>
              <a:buNone/>
            </a:pPr>
            <a:r>
              <a:t/>
            </a:r>
            <a:endParaRPr/>
          </a:p>
          <a:p>
            <a:pPr indent="0" lvl="0" marL="0" rtl="0" algn="l">
              <a:lnSpc>
                <a:spcPct val="20000"/>
              </a:lnSpc>
              <a:spcBef>
                <a:spcPts val="1600"/>
              </a:spcBef>
              <a:spcAft>
                <a:spcPts val="0"/>
              </a:spcAft>
              <a:buSzPts val="1300"/>
              <a:buNone/>
            </a:pPr>
            <a:r>
              <a:rPr lang="en-GB"/>
              <a:t>main(argc,  argv)  {</a:t>
            </a:r>
            <a:endParaRPr/>
          </a:p>
          <a:p>
            <a:pPr indent="457200" lvl="0" marL="0" rtl="0" algn="l">
              <a:lnSpc>
                <a:spcPct val="20000"/>
              </a:lnSpc>
              <a:spcBef>
                <a:spcPts val="1600"/>
              </a:spcBef>
              <a:spcAft>
                <a:spcPts val="0"/>
              </a:spcAft>
              <a:buSzPts val="1300"/>
              <a:buNone/>
            </a:pPr>
            <a:r>
              <a:rPr lang="en-GB"/>
              <a:t>total_files = atoi(argv[1]);</a:t>
            </a:r>
            <a:endParaRPr/>
          </a:p>
          <a:p>
            <a:pPr indent="457200" lvl="0" marL="0" rtl="0" algn="l">
              <a:lnSpc>
                <a:spcPct val="20000"/>
              </a:lnSpc>
              <a:spcBef>
                <a:spcPts val="1600"/>
              </a:spcBef>
              <a:spcAft>
                <a:spcPts val="0"/>
              </a:spcAft>
              <a:buSzPts val="1300"/>
              <a:buNone/>
            </a:pPr>
            <a:r>
              <a:rPr lang="en-GB"/>
              <a:t>number_comparisons =  (total_files * (total_files - 1)) / 2;</a:t>
            </a:r>
            <a:endParaRPr/>
          </a:p>
          <a:p>
            <a:pPr indent="0" lvl="0" marL="0" rtl="0" algn="l">
              <a:lnSpc>
                <a:spcPct val="20000"/>
              </a:lnSpc>
              <a:spcBef>
                <a:spcPts val="1600"/>
              </a:spcBef>
              <a:spcAft>
                <a:spcPts val="0"/>
              </a:spcAft>
              <a:buSzPts val="1300"/>
              <a:buNone/>
            </a:pPr>
            <a:r>
              <a:t/>
            </a:r>
            <a:endParaRPr/>
          </a:p>
          <a:p>
            <a:pPr indent="457200" lvl="0" marL="0" rtl="0" algn="l">
              <a:lnSpc>
                <a:spcPct val="20000"/>
              </a:lnSpc>
              <a:spcBef>
                <a:spcPts val="1600"/>
              </a:spcBef>
              <a:spcAft>
                <a:spcPts val="0"/>
              </a:spcAft>
              <a:buSzPts val="1300"/>
              <a:buNone/>
            </a:pPr>
            <a:r>
              <a:rPr lang="en-GB"/>
              <a:t>declare a pointer to a pointer to a char named file_name</a:t>
            </a:r>
            <a:endParaRPr/>
          </a:p>
          <a:p>
            <a:pPr indent="457200" lvl="0" marL="0" rtl="0" algn="l">
              <a:lnSpc>
                <a:spcPct val="20000"/>
              </a:lnSpc>
              <a:spcBef>
                <a:spcPts val="1600"/>
              </a:spcBef>
              <a:spcAft>
                <a:spcPts val="0"/>
              </a:spcAft>
              <a:buSzPts val="1300"/>
              <a:buNone/>
            </a:pPr>
            <a:r>
              <a:rPr lang="en-GB"/>
              <a:t>check if there is inappropriate number of command-line arguments or if number of file names entered is not equal to</a:t>
            </a:r>
            <a:endParaRPr/>
          </a:p>
          <a:p>
            <a:pPr indent="0" lvl="0" marL="457200" rtl="0" algn="l">
              <a:lnSpc>
                <a:spcPct val="20000"/>
              </a:lnSpc>
              <a:spcBef>
                <a:spcPts val="1600"/>
              </a:spcBef>
              <a:spcAft>
                <a:spcPts val="0"/>
              </a:spcAft>
              <a:buSzPts val="1300"/>
              <a:buNone/>
            </a:pPr>
            <a:r>
              <a:rPr lang="en-GB"/>
              <a:t>number of files entered</a:t>
            </a:r>
            <a:endParaRPr/>
          </a:p>
          <a:p>
            <a:pPr indent="457200" lvl="0" marL="0" rtl="0" algn="l">
              <a:lnSpc>
                <a:spcPct val="20000"/>
              </a:lnSpc>
              <a:spcBef>
                <a:spcPts val="1600"/>
              </a:spcBef>
              <a:spcAft>
                <a:spcPts val="0"/>
              </a:spcAft>
              <a:buSzPts val="1300"/>
              <a:buNone/>
            </a:pPr>
            <a:r>
              <a:rPr lang="en-GB"/>
              <a:t>create an dynamic array of strings named file_name</a:t>
            </a:r>
            <a:endParaRPr/>
          </a:p>
          <a:p>
            <a:pPr indent="0" lvl="0" marL="0" rtl="0" algn="l">
              <a:lnSpc>
                <a:spcPct val="20000"/>
              </a:lnSpc>
              <a:spcBef>
                <a:spcPts val="1600"/>
              </a:spcBef>
              <a:spcAft>
                <a:spcPts val="0"/>
              </a:spcAft>
              <a:buSzPts val="1300"/>
              <a:buNone/>
            </a:pPr>
            <a:r>
              <a:rPr lang="en-GB"/>
              <a:t>        	</a:t>
            </a:r>
            <a:endParaRPr/>
          </a:p>
          <a:p>
            <a:pPr indent="457200" lvl="0" marL="0" rtl="0" algn="l">
              <a:lnSpc>
                <a:spcPct val="20000"/>
              </a:lnSpc>
              <a:spcBef>
                <a:spcPts val="1600"/>
              </a:spcBef>
              <a:spcAft>
                <a:spcPts val="0"/>
              </a:spcAft>
              <a:buSzPts val="1300"/>
              <a:buNone/>
            </a:pPr>
            <a:r>
              <a:rPr lang="en-GB"/>
              <a:t>for ( i = 0  to  i &lt; total_files) {</a:t>
            </a:r>
            <a:endParaRPr/>
          </a:p>
          <a:p>
            <a:pPr indent="0" lvl="0" marL="0" rtl="0" algn="l">
              <a:lnSpc>
                <a:spcPct val="20000"/>
              </a:lnSpc>
              <a:spcBef>
                <a:spcPts val="1600"/>
              </a:spcBef>
              <a:spcAft>
                <a:spcPts val="0"/>
              </a:spcAft>
              <a:buSzPts val="1300"/>
              <a:buNone/>
            </a:pPr>
            <a:r>
              <a:rPr lang="en-GB"/>
              <a:t>       		store the name of files in the array file_name, considering the max length of file name to be 100</a:t>
            </a:r>
            <a:endParaRPr/>
          </a:p>
          <a:p>
            <a:pPr indent="457200" lvl="0" marL="457200" rtl="0" algn="l">
              <a:lnSpc>
                <a:spcPct val="20000"/>
              </a:lnSpc>
              <a:spcBef>
                <a:spcPts val="1600"/>
              </a:spcBef>
              <a:spcAft>
                <a:spcPts val="0"/>
              </a:spcAft>
              <a:buSzPts val="1300"/>
              <a:buNone/>
            </a:pPr>
            <a:r>
              <a:rPr lang="en-GB"/>
              <a:t>modify_file_1(file_name[i]) and modify_file_2(file_name[i]) i.e modify each and every file two times</a:t>
            </a:r>
            <a:endParaRPr/>
          </a:p>
          <a:p>
            <a:pPr indent="457200" lvl="0" marL="0" rtl="0" algn="l">
              <a:lnSpc>
                <a:spcPct val="20000"/>
              </a:lnSpc>
              <a:spcBef>
                <a:spcPts val="1600"/>
              </a:spcBef>
              <a:spcAft>
                <a:spcPts val="0"/>
              </a:spcAft>
              <a:buSzPts val="1300"/>
              <a:buNone/>
            </a:pPr>
            <a:r>
              <a:rPr lang="en-GB"/>
              <a:t>}</a:t>
            </a:r>
            <a:endParaRPr/>
          </a:p>
          <a:p>
            <a:pPr indent="457200" lvl="0" marL="0" rtl="0" algn="l">
              <a:lnSpc>
                <a:spcPct val="20000"/>
              </a:lnSpc>
              <a:spcBef>
                <a:spcPts val="1600"/>
              </a:spcBef>
              <a:spcAft>
                <a:spcPts val="0"/>
              </a:spcAft>
              <a:buSzPts val="1300"/>
              <a:buNone/>
            </a:pPr>
            <a:r>
              <a:t/>
            </a:r>
            <a:endParaRPr/>
          </a:p>
          <a:p>
            <a:pPr indent="0" lvl="0" marL="457200" rtl="0" algn="l">
              <a:lnSpc>
                <a:spcPct val="20000"/>
              </a:lnSpc>
              <a:spcBef>
                <a:spcPts val="1600"/>
              </a:spcBef>
              <a:spcAft>
                <a:spcPts val="0"/>
              </a:spcAft>
              <a:buSzPts val="1300"/>
              <a:buNone/>
            </a:pPr>
            <a:r>
              <a:rPr lang="en-GB"/>
              <a:t>create an dynamic array of structures named array_str to store the results of nC2 comparisons</a:t>
            </a:r>
            <a:endParaRPr/>
          </a:p>
          <a:p>
            <a:pPr indent="0" lvl="0" marL="457200" rtl="0" algn="l">
              <a:lnSpc>
                <a:spcPct val="20000"/>
              </a:lnSpc>
              <a:spcBef>
                <a:spcPts val="1600"/>
              </a:spcBef>
              <a:spcAft>
                <a:spcPts val="0"/>
              </a:spcAft>
              <a:buSzPts val="1300"/>
              <a:buNone/>
            </a:pPr>
            <a:r>
              <a:rPr lang="en-GB"/>
              <a:t>initialize count as 0</a:t>
            </a:r>
            <a:endParaRPr/>
          </a:p>
          <a:p>
            <a:pPr indent="0" lvl="0" marL="0" rtl="0" algn="l">
              <a:lnSpc>
                <a:spcPct val="20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